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xml" ContentType="application/vnd.openxmlformats-officedocument.presentationml.tags+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3.xml" ContentType="application/vnd.openxmlformats-officedocument.presentationml.tags+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8.xml" ContentType="application/vnd.openxmlformats-officedocument.presentationml.tags+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9.xml" ContentType="application/vnd.openxmlformats-officedocument.presentationml.tags+xml"/>
  <Override PartName="/ppt/notesSlides/notesSlide14.xml" ContentType="application/vnd.openxmlformats-officedocument.presentationml.notesSlide+xml"/>
  <Override PartName="/ppt/tags/tag10.xml" ContentType="application/vnd.openxmlformats-officedocument.presentationml.tags+xml"/>
  <Override PartName="/ppt/notesSlides/notesSlide15.xml" ContentType="application/vnd.openxmlformats-officedocument.presentationml.notesSlide+xml"/>
  <Override PartName="/ppt/tags/tag1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54" r:id="rId4"/>
  </p:sldMasterIdLst>
  <p:notesMasterIdLst>
    <p:notesMasterId r:id="rId28"/>
  </p:notesMasterIdLst>
  <p:handoutMasterIdLst>
    <p:handoutMasterId r:id="rId29"/>
  </p:handoutMasterIdLst>
  <p:sldIdLst>
    <p:sldId id="256" r:id="rId5"/>
    <p:sldId id="332" r:id="rId6"/>
    <p:sldId id="356" r:id="rId7"/>
    <p:sldId id="315" r:id="rId8"/>
    <p:sldId id="334" r:id="rId9"/>
    <p:sldId id="301" r:id="rId10"/>
    <p:sldId id="327" r:id="rId11"/>
    <p:sldId id="326" r:id="rId12"/>
    <p:sldId id="310" r:id="rId13"/>
    <p:sldId id="366" r:id="rId14"/>
    <p:sldId id="329" r:id="rId15"/>
    <p:sldId id="294" r:id="rId16"/>
    <p:sldId id="343" r:id="rId17"/>
    <p:sldId id="352" r:id="rId18"/>
    <p:sldId id="358" r:id="rId19"/>
    <p:sldId id="357" r:id="rId20"/>
    <p:sldId id="364" r:id="rId21"/>
    <p:sldId id="342" r:id="rId22"/>
    <p:sldId id="316" r:id="rId23"/>
    <p:sldId id="360" r:id="rId24"/>
    <p:sldId id="336" r:id="rId25"/>
    <p:sldId id="341" r:id="rId26"/>
    <p:sldId id="365" r:id="rId27"/>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FDB917"/>
    <a:srgbClr val="FF6600"/>
    <a:srgbClr val="FFFFFF"/>
    <a:srgbClr val="741112"/>
    <a:srgbClr val="2E6A8C"/>
    <a:srgbClr val="0000FF"/>
    <a:srgbClr val="99FF99"/>
    <a:srgbClr val="0033CC"/>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18" autoAdjust="0"/>
    <p:restoredTop sz="72293" autoAdjust="0"/>
  </p:normalViewPr>
  <p:slideViewPr>
    <p:cSldViewPr>
      <p:cViewPr varScale="1">
        <p:scale>
          <a:sx n="100" d="100"/>
          <a:sy n="100" d="100"/>
        </p:scale>
        <p:origin x="257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9" d="100"/>
          <a:sy n="79" d="100"/>
        </p:scale>
        <p:origin x="-1968" y="-78"/>
      </p:cViewPr>
      <p:guideLst>
        <p:guide orient="horz" pos="3024"/>
        <p:guide pos="2304"/>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968881-A883-4B90-9DEE-E9CFA6B9971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7BBD44F1-F09E-4F6D-91EA-BEF618C41F0C}">
      <dgm:prSet/>
      <dgm:spPr>
        <a:solidFill>
          <a:srgbClr val="2E6A8C"/>
        </a:solidFill>
      </dgm:spPr>
      <dgm:t>
        <a:bodyPr/>
        <a:lstStyle/>
        <a:p>
          <a:r>
            <a:rPr lang="en-US" b="1" dirty="0">
              <a:latin typeface="Calibri" panose="020F0502020204030204" pitchFamily="34" charset="0"/>
              <a:cs typeface="Calibri" panose="020F0502020204030204" pitchFamily="34" charset="0"/>
            </a:rPr>
            <a:t>Involve the public in the planning and design process</a:t>
          </a:r>
          <a:endParaRPr lang="en-US" dirty="0">
            <a:latin typeface="Calibri" panose="020F0502020204030204" pitchFamily="34" charset="0"/>
            <a:cs typeface="Calibri" panose="020F0502020204030204" pitchFamily="34" charset="0"/>
          </a:endParaRPr>
        </a:p>
      </dgm:t>
    </dgm:pt>
    <dgm:pt modelId="{01350746-A9CA-412B-82CF-2D929BDD4E00}" type="parTrans" cxnId="{5E444FC6-F809-48D6-95FA-14CE71A08921}">
      <dgm:prSet/>
      <dgm:spPr/>
      <dgm:t>
        <a:bodyPr/>
        <a:lstStyle/>
        <a:p>
          <a:endParaRPr lang="en-US">
            <a:latin typeface="Calibri" panose="020F0502020204030204" pitchFamily="34" charset="0"/>
            <a:cs typeface="Calibri" panose="020F0502020204030204" pitchFamily="34" charset="0"/>
          </a:endParaRPr>
        </a:p>
      </dgm:t>
    </dgm:pt>
    <dgm:pt modelId="{B892882F-682E-4B32-B40B-8ACFAB35AE96}" type="sibTrans" cxnId="{5E444FC6-F809-48D6-95FA-14CE71A08921}">
      <dgm:prSet/>
      <dgm:spPr/>
      <dgm:t>
        <a:bodyPr/>
        <a:lstStyle/>
        <a:p>
          <a:endParaRPr lang="en-US">
            <a:latin typeface="Calibri" panose="020F0502020204030204" pitchFamily="34" charset="0"/>
            <a:cs typeface="Calibri" panose="020F0502020204030204" pitchFamily="34" charset="0"/>
          </a:endParaRPr>
        </a:p>
      </dgm:t>
    </dgm:pt>
    <dgm:pt modelId="{DBD42549-05FC-4A2A-8A4A-93C2AA526C7B}">
      <dgm:prSet/>
      <dgm:spPr>
        <a:solidFill>
          <a:srgbClr val="2E6A8C"/>
        </a:solidFill>
      </dgm:spPr>
      <dgm:t>
        <a:bodyPr/>
        <a:lstStyle/>
        <a:p>
          <a:r>
            <a:rPr lang="en-US" b="1">
              <a:latin typeface="Calibri" panose="020F0502020204030204" pitchFamily="34" charset="0"/>
              <a:cs typeface="Calibri" panose="020F0502020204030204" pitchFamily="34" charset="0"/>
            </a:rPr>
            <a:t>Provide a Project Overview</a:t>
          </a:r>
          <a:endParaRPr lang="en-US">
            <a:latin typeface="Calibri" panose="020F0502020204030204" pitchFamily="34" charset="0"/>
            <a:cs typeface="Calibri" panose="020F0502020204030204" pitchFamily="34" charset="0"/>
          </a:endParaRPr>
        </a:p>
      </dgm:t>
    </dgm:pt>
    <dgm:pt modelId="{5BFA7156-DEA6-4ADF-8053-4963FAEDC983}" type="parTrans" cxnId="{B5FC404C-EAA7-41CE-8686-E6A1DA2E50C6}">
      <dgm:prSet/>
      <dgm:spPr/>
      <dgm:t>
        <a:bodyPr/>
        <a:lstStyle/>
        <a:p>
          <a:endParaRPr lang="en-US">
            <a:latin typeface="Calibri" panose="020F0502020204030204" pitchFamily="34" charset="0"/>
            <a:cs typeface="Calibri" panose="020F0502020204030204" pitchFamily="34" charset="0"/>
          </a:endParaRPr>
        </a:p>
      </dgm:t>
    </dgm:pt>
    <dgm:pt modelId="{84D9A686-7CD1-406F-B361-76CB7D6E1A8A}" type="sibTrans" cxnId="{B5FC404C-EAA7-41CE-8686-E6A1DA2E50C6}">
      <dgm:prSet/>
      <dgm:spPr/>
      <dgm:t>
        <a:bodyPr/>
        <a:lstStyle/>
        <a:p>
          <a:endParaRPr lang="en-US">
            <a:latin typeface="Calibri" panose="020F0502020204030204" pitchFamily="34" charset="0"/>
            <a:cs typeface="Calibri" panose="020F0502020204030204" pitchFamily="34" charset="0"/>
          </a:endParaRPr>
        </a:p>
      </dgm:t>
    </dgm:pt>
    <dgm:pt modelId="{C71C3DB1-4A61-4C96-8EC0-0C65261DF63E}">
      <dgm:prSet custT="1"/>
      <dgm:spPr>
        <a:solidFill>
          <a:srgbClr val="FDB917">
            <a:alpha val="90000"/>
          </a:srgbClr>
        </a:solidFill>
        <a:ln>
          <a:solidFill>
            <a:srgbClr val="741112">
              <a:alpha val="90000"/>
            </a:srgbClr>
          </a:solidFill>
        </a:ln>
      </dgm:spPr>
      <dgm:t>
        <a:bodyPr/>
        <a:lstStyle/>
        <a:p>
          <a:r>
            <a:rPr lang="en-US" sz="2600" b="1" dirty="0">
              <a:solidFill>
                <a:srgbClr val="741112"/>
              </a:solidFill>
              <a:latin typeface="Calibri" panose="020F0502020204030204" pitchFamily="34" charset="0"/>
              <a:cs typeface="Calibri" panose="020F0502020204030204" pitchFamily="34" charset="0"/>
            </a:rPr>
            <a:t>Background Information</a:t>
          </a:r>
          <a:endParaRPr lang="en-US" sz="2600" dirty="0">
            <a:solidFill>
              <a:srgbClr val="741112"/>
            </a:solidFill>
            <a:latin typeface="Calibri" panose="020F0502020204030204" pitchFamily="34" charset="0"/>
            <a:cs typeface="Calibri" panose="020F0502020204030204" pitchFamily="34" charset="0"/>
          </a:endParaRPr>
        </a:p>
      </dgm:t>
    </dgm:pt>
    <dgm:pt modelId="{A905781C-6FF9-432D-AB60-ECA9F3BE4113}" type="parTrans" cxnId="{DDF4A118-C3DA-4E9A-96E3-0B1D7E25B327}">
      <dgm:prSet/>
      <dgm:spPr/>
      <dgm:t>
        <a:bodyPr/>
        <a:lstStyle/>
        <a:p>
          <a:endParaRPr lang="en-US">
            <a:latin typeface="Calibri" panose="020F0502020204030204" pitchFamily="34" charset="0"/>
            <a:cs typeface="Calibri" panose="020F0502020204030204" pitchFamily="34" charset="0"/>
          </a:endParaRPr>
        </a:p>
      </dgm:t>
    </dgm:pt>
    <dgm:pt modelId="{2578BFDF-B49E-4CC5-B57A-6DC1BCDA90FE}" type="sibTrans" cxnId="{DDF4A118-C3DA-4E9A-96E3-0B1D7E25B327}">
      <dgm:prSet/>
      <dgm:spPr/>
      <dgm:t>
        <a:bodyPr/>
        <a:lstStyle/>
        <a:p>
          <a:endParaRPr lang="en-US">
            <a:latin typeface="Calibri" panose="020F0502020204030204" pitchFamily="34" charset="0"/>
            <a:cs typeface="Calibri" panose="020F0502020204030204" pitchFamily="34" charset="0"/>
          </a:endParaRPr>
        </a:p>
      </dgm:t>
    </dgm:pt>
    <dgm:pt modelId="{AD3A8C53-65B9-48D2-8B23-3C7C42217B9A}">
      <dgm:prSet custT="1"/>
      <dgm:spPr>
        <a:solidFill>
          <a:srgbClr val="FDB917">
            <a:alpha val="90000"/>
          </a:srgbClr>
        </a:solidFill>
        <a:ln>
          <a:solidFill>
            <a:srgbClr val="741112">
              <a:alpha val="90000"/>
            </a:srgbClr>
          </a:solidFill>
        </a:ln>
      </dgm:spPr>
      <dgm:t>
        <a:bodyPr/>
        <a:lstStyle/>
        <a:p>
          <a:r>
            <a:rPr lang="en-US" sz="2600" b="1">
              <a:solidFill>
                <a:srgbClr val="741112"/>
              </a:solidFill>
              <a:latin typeface="Calibri" panose="020F0502020204030204" pitchFamily="34" charset="0"/>
              <a:cs typeface="Calibri" panose="020F0502020204030204" pitchFamily="34" charset="0"/>
            </a:rPr>
            <a:t>Proposed Project</a:t>
          </a:r>
          <a:endParaRPr lang="en-US" sz="2600">
            <a:solidFill>
              <a:srgbClr val="741112"/>
            </a:solidFill>
            <a:latin typeface="Calibri" panose="020F0502020204030204" pitchFamily="34" charset="0"/>
            <a:cs typeface="Calibri" panose="020F0502020204030204" pitchFamily="34" charset="0"/>
          </a:endParaRPr>
        </a:p>
      </dgm:t>
    </dgm:pt>
    <dgm:pt modelId="{23E4B28C-32DF-4871-94F2-2D262219F63E}" type="parTrans" cxnId="{5E05C222-93F7-435C-80BC-050440D47283}">
      <dgm:prSet/>
      <dgm:spPr/>
      <dgm:t>
        <a:bodyPr/>
        <a:lstStyle/>
        <a:p>
          <a:endParaRPr lang="en-US">
            <a:latin typeface="Calibri" panose="020F0502020204030204" pitchFamily="34" charset="0"/>
            <a:cs typeface="Calibri" panose="020F0502020204030204" pitchFamily="34" charset="0"/>
          </a:endParaRPr>
        </a:p>
      </dgm:t>
    </dgm:pt>
    <dgm:pt modelId="{E05B6564-B49D-4DEF-BA68-6ED2579E2F47}" type="sibTrans" cxnId="{5E05C222-93F7-435C-80BC-050440D47283}">
      <dgm:prSet/>
      <dgm:spPr/>
      <dgm:t>
        <a:bodyPr/>
        <a:lstStyle/>
        <a:p>
          <a:endParaRPr lang="en-US">
            <a:latin typeface="Calibri" panose="020F0502020204030204" pitchFamily="34" charset="0"/>
            <a:cs typeface="Calibri" panose="020F0502020204030204" pitchFamily="34" charset="0"/>
          </a:endParaRPr>
        </a:p>
      </dgm:t>
    </dgm:pt>
    <dgm:pt modelId="{8D9A5F8E-CE73-4C9C-B91B-B06B7B1E01A6}">
      <dgm:prSet custT="1"/>
      <dgm:spPr>
        <a:solidFill>
          <a:srgbClr val="FDB917">
            <a:alpha val="90000"/>
          </a:srgbClr>
        </a:solidFill>
        <a:ln>
          <a:solidFill>
            <a:srgbClr val="741112">
              <a:alpha val="90000"/>
            </a:srgbClr>
          </a:solidFill>
        </a:ln>
      </dgm:spPr>
      <dgm:t>
        <a:bodyPr/>
        <a:lstStyle/>
        <a:p>
          <a:r>
            <a:rPr lang="en-US" sz="2600" b="1">
              <a:solidFill>
                <a:srgbClr val="741112"/>
              </a:solidFill>
              <a:latin typeface="Calibri" panose="020F0502020204030204" pitchFamily="34" charset="0"/>
              <a:cs typeface="Calibri" panose="020F0502020204030204" pitchFamily="34" charset="0"/>
            </a:rPr>
            <a:t>Project Schedule</a:t>
          </a:r>
          <a:endParaRPr lang="en-US" sz="2600">
            <a:solidFill>
              <a:srgbClr val="741112"/>
            </a:solidFill>
            <a:latin typeface="Calibri" panose="020F0502020204030204" pitchFamily="34" charset="0"/>
            <a:cs typeface="Calibri" panose="020F0502020204030204" pitchFamily="34" charset="0"/>
          </a:endParaRPr>
        </a:p>
      </dgm:t>
    </dgm:pt>
    <dgm:pt modelId="{333095C6-0127-45E0-864A-D9AFEB6E7628}" type="parTrans" cxnId="{2F15E6EE-3D59-47B0-93A7-8C9F21C545D3}">
      <dgm:prSet/>
      <dgm:spPr/>
      <dgm:t>
        <a:bodyPr/>
        <a:lstStyle/>
        <a:p>
          <a:endParaRPr lang="en-US">
            <a:latin typeface="Calibri" panose="020F0502020204030204" pitchFamily="34" charset="0"/>
            <a:cs typeface="Calibri" panose="020F0502020204030204" pitchFamily="34" charset="0"/>
          </a:endParaRPr>
        </a:p>
      </dgm:t>
    </dgm:pt>
    <dgm:pt modelId="{4B4863C3-5F0F-4394-8833-4D92296D3C3A}" type="sibTrans" cxnId="{2F15E6EE-3D59-47B0-93A7-8C9F21C545D3}">
      <dgm:prSet/>
      <dgm:spPr/>
      <dgm:t>
        <a:bodyPr/>
        <a:lstStyle/>
        <a:p>
          <a:endParaRPr lang="en-US">
            <a:latin typeface="Calibri" panose="020F0502020204030204" pitchFamily="34" charset="0"/>
            <a:cs typeface="Calibri" panose="020F0502020204030204" pitchFamily="34" charset="0"/>
          </a:endParaRPr>
        </a:p>
      </dgm:t>
    </dgm:pt>
    <dgm:pt modelId="{7841BA9A-3AD4-4AEF-B9D8-E0818139E5C2}">
      <dgm:prSet/>
      <dgm:spPr>
        <a:solidFill>
          <a:srgbClr val="2E6A8C"/>
        </a:solidFill>
      </dgm:spPr>
      <dgm:t>
        <a:bodyPr/>
        <a:lstStyle/>
        <a:p>
          <a:r>
            <a:rPr lang="en-US" b="1" dirty="0">
              <a:latin typeface="Calibri" panose="020F0502020204030204" pitchFamily="34" charset="0"/>
              <a:cs typeface="Calibri" panose="020F0502020204030204" pitchFamily="34" charset="0"/>
            </a:rPr>
            <a:t>Gather Input and Comments</a:t>
          </a:r>
          <a:endParaRPr lang="en-US" dirty="0">
            <a:latin typeface="Calibri" panose="020F0502020204030204" pitchFamily="34" charset="0"/>
            <a:cs typeface="Calibri" panose="020F0502020204030204" pitchFamily="34" charset="0"/>
          </a:endParaRPr>
        </a:p>
      </dgm:t>
    </dgm:pt>
    <dgm:pt modelId="{B2B0DB4A-5EB1-4905-AE78-83B0B78E770B}" type="parTrans" cxnId="{3166D8E7-EA4C-47C7-8748-33E581102CD2}">
      <dgm:prSet/>
      <dgm:spPr/>
      <dgm:t>
        <a:bodyPr/>
        <a:lstStyle/>
        <a:p>
          <a:endParaRPr lang="en-US">
            <a:latin typeface="Calibri" panose="020F0502020204030204" pitchFamily="34" charset="0"/>
            <a:cs typeface="Calibri" panose="020F0502020204030204" pitchFamily="34" charset="0"/>
          </a:endParaRPr>
        </a:p>
      </dgm:t>
    </dgm:pt>
    <dgm:pt modelId="{22BF2139-FFAA-4A7E-B017-5B7F9F983CC7}" type="sibTrans" cxnId="{3166D8E7-EA4C-47C7-8748-33E581102CD2}">
      <dgm:prSet/>
      <dgm:spPr/>
      <dgm:t>
        <a:bodyPr/>
        <a:lstStyle/>
        <a:p>
          <a:endParaRPr lang="en-US">
            <a:latin typeface="Calibri" panose="020F0502020204030204" pitchFamily="34" charset="0"/>
            <a:cs typeface="Calibri" panose="020F0502020204030204" pitchFamily="34" charset="0"/>
          </a:endParaRPr>
        </a:p>
      </dgm:t>
    </dgm:pt>
    <dgm:pt modelId="{78C35CAD-371B-4BAA-AFF0-5A4A0584FC34}" type="pres">
      <dgm:prSet presAssocID="{91968881-A883-4B90-9DEE-E9CFA6B99719}" presName="Name0" presStyleCnt="0">
        <dgm:presLayoutVars>
          <dgm:dir/>
          <dgm:animLvl val="lvl"/>
          <dgm:resizeHandles val="exact"/>
        </dgm:presLayoutVars>
      </dgm:prSet>
      <dgm:spPr/>
    </dgm:pt>
    <dgm:pt modelId="{BF1E3911-B7DE-40C4-A0B8-587A5753327A}" type="pres">
      <dgm:prSet presAssocID="{7BBD44F1-F09E-4F6D-91EA-BEF618C41F0C}" presName="linNode" presStyleCnt="0"/>
      <dgm:spPr/>
    </dgm:pt>
    <dgm:pt modelId="{28D7CD40-9F23-4436-9DDC-F87676D0B909}" type="pres">
      <dgm:prSet presAssocID="{7BBD44F1-F09E-4F6D-91EA-BEF618C41F0C}" presName="parentText" presStyleLbl="node1" presStyleIdx="0" presStyleCnt="3">
        <dgm:presLayoutVars>
          <dgm:chMax val="1"/>
          <dgm:bulletEnabled val="1"/>
        </dgm:presLayoutVars>
      </dgm:prSet>
      <dgm:spPr/>
    </dgm:pt>
    <dgm:pt modelId="{105B1147-D223-4ECF-8285-2C8A6A3D11ED}" type="pres">
      <dgm:prSet presAssocID="{B892882F-682E-4B32-B40B-8ACFAB35AE96}" presName="sp" presStyleCnt="0"/>
      <dgm:spPr/>
    </dgm:pt>
    <dgm:pt modelId="{F771E0DB-AC0C-4087-A06C-6B331EE817D5}" type="pres">
      <dgm:prSet presAssocID="{DBD42549-05FC-4A2A-8A4A-93C2AA526C7B}" presName="linNode" presStyleCnt="0"/>
      <dgm:spPr/>
    </dgm:pt>
    <dgm:pt modelId="{808518A3-D165-411A-BDED-E7CFB1884FC7}" type="pres">
      <dgm:prSet presAssocID="{DBD42549-05FC-4A2A-8A4A-93C2AA526C7B}" presName="parentText" presStyleLbl="node1" presStyleIdx="1" presStyleCnt="3">
        <dgm:presLayoutVars>
          <dgm:chMax val="1"/>
          <dgm:bulletEnabled val="1"/>
        </dgm:presLayoutVars>
      </dgm:prSet>
      <dgm:spPr/>
    </dgm:pt>
    <dgm:pt modelId="{BE85B358-CE86-4BC7-89B9-5B3E83C9DDE9}" type="pres">
      <dgm:prSet presAssocID="{DBD42549-05FC-4A2A-8A4A-93C2AA526C7B}" presName="descendantText" presStyleLbl="alignAccFollowNode1" presStyleIdx="0" presStyleCnt="1">
        <dgm:presLayoutVars>
          <dgm:bulletEnabled val="1"/>
        </dgm:presLayoutVars>
      </dgm:prSet>
      <dgm:spPr/>
    </dgm:pt>
    <dgm:pt modelId="{CD31BFBE-53C2-4D24-B521-F877C64A7F3F}" type="pres">
      <dgm:prSet presAssocID="{84D9A686-7CD1-406F-B361-76CB7D6E1A8A}" presName="sp" presStyleCnt="0"/>
      <dgm:spPr/>
    </dgm:pt>
    <dgm:pt modelId="{F083F1C1-F8F6-47DD-AFD6-28223B4AF833}" type="pres">
      <dgm:prSet presAssocID="{7841BA9A-3AD4-4AEF-B9D8-E0818139E5C2}" presName="linNode" presStyleCnt="0"/>
      <dgm:spPr/>
    </dgm:pt>
    <dgm:pt modelId="{645E43E8-86A8-4C52-97E2-89C1A409310F}" type="pres">
      <dgm:prSet presAssocID="{7841BA9A-3AD4-4AEF-B9D8-E0818139E5C2}" presName="parentText" presStyleLbl="node1" presStyleIdx="2" presStyleCnt="3">
        <dgm:presLayoutVars>
          <dgm:chMax val="1"/>
          <dgm:bulletEnabled val="1"/>
        </dgm:presLayoutVars>
      </dgm:prSet>
      <dgm:spPr/>
    </dgm:pt>
  </dgm:ptLst>
  <dgm:cxnLst>
    <dgm:cxn modelId="{DDF4A118-C3DA-4E9A-96E3-0B1D7E25B327}" srcId="{DBD42549-05FC-4A2A-8A4A-93C2AA526C7B}" destId="{C71C3DB1-4A61-4C96-8EC0-0C65261DF63E}" srcOrd="0" destOrd="0" parTransId="{A905781C-6FF9-432D-AB60-ECA9F3BE4113}" sibTransId="{2578BFDF-B49E-4CC5-B57A-6DC1BCDA90FE}"/>
    <dgm:cxn modelId="{5E05C222-93F7-435C-80BC-050440D47283}" srcId="{DBD42549-05FC-4A2A-8A4A-93C2AA526C7B}" destId="{AD3A8C53-65B9-48D2-8B23-3C7C42217B9A}" srcOrd="1" destOrd="0" parTransId="{23E4B28C-32DF-4871-94F2-2D262219F63E}" sibTransId="{E05B6564-B49D-4DEF-BA68-6ED2579E2F47}"/>
    <dgm:cxn modelId="{3EBBA931-15C7-481D-B712-393B5A728C43}" type="presOf" srcId="{8D9A5F8E-CE73-4C9C-B91B-B06B7B1E01A6}" destId="{BE85B358-CE86-4BC7-89B9-5B3E83C9DDE9}" srcOrd="0" destOrd="2" presId="urn:microsoft.com/office/officeart/2005/8/layout/vList5"/>
    <dgm:cxn modelId="{B5FC404C-EAA7-41CE-8686-E6A1DA2E50C6}" srcId="{91968881-A883-4B90-9DEE-E9CFA6B99719}" destId="{DBD42549-05FC-4A2A-8A4A-93C2AA526C7B}" srcOrd="1" destOrd="0" parTransId="{5BFA7156-DEA6-4ADF-8053-4963FAEDC983}" sibTransId="{84D9A686-7CD1-406F-B361-76CB7D6E1A8A}"/>
    <dgm:cxn modelId="{5C52C96E-0729-453F-9037-1C26F433039E}" type="presOf" srcId="{91968881-A883-4B90-9DEE-E9CFA6B99719}" destId="{78C35CAD-371B-4BAA-AFF0-5A4A0584FC34}" srcOrd="0" destOrd="0" presId="urn:microsoft.com/office/officeart/2005/8/layout/vList5"/>
    <dgm:cxn modelId="{E9965B70-4781-4358-9E8B-D6F4736BDB43}" type="presOf" srcId="{DBD42549-05FC-4A2A-8A4A-93C2AA526C7B}" destId="{808518A3-D165-411A-BDED-E7CFB1884FC7}" srcOrd="0" destOrd="0" presId="urn:microsoft.com/office/officeart/2005/8/layout/vList5"/>
    <dgm:cxn modelId="{B15668A4-C39E-4AD0-8D9B-70857D859D03}" type="presOf" srcId="{7841BA9A-3AD4-4AEF-B9D8-E0818139E5C2}" destId="{645E43E8-86A8-4C52-97E2-89C1A409310F}" srcOrd="0" destOrd="0" presId="urn:microsoft.com/office/officeart/2005/8/layout/vList5"/>
    <dgm:cxn modelId="{9EA61EB3-A165-490E-BB7D-E63181F365DB}" type="presOf" srcId="{C71C3DB1-4A61-4C96-8EC0-0C65261DF63E}" destId="{BE85B358-CE86-4BC7-89B9-5B3E83C9DDE9}" srcOrd="0" destOrd="0" presId="urn:microsoft.com/office/officeart/2005/8/layout/vList5"/>
    <dgm:cxn modelId="{F80640B4-A581-4C3D-9B4E-1E5834D11378}" type="presOf" srcId="{AD3A8C53-65B9-48D2-8B23-3C7C42217B9A}" destId="{BE85B358-CE86-4BC7-89B9-5B3E83C9DDE9}" srcOrd="0" destOrd="1" presId="urn:microsoft.com/office/officeart/2005/8/layout/vList5"/>
    <dgm:cxn modelId="{5E444FC6-F809-48D6-95FA-14CE71A08921}" srcId="{91968881-A883-4B90-9DEE-E9CFA6B99719}" destId="{7BBD44F1-F09E-4F6D-91EA-BEF618C41F0C}" srcOrd="0" destOrd="0" parTransId="{01350746-A9CA-412B-82CF-2D929BDD4E00}" sibTransId="{B892882F-682E-4B32-B40B-8ACFAB35AE96}"/>
    <dgm:cxn modelId="{3166D8E7-EA4C-47C7-8748-33E581102CD2}" srcId="{91968881-A883-4B90-9DEE-E9CFA6B99719}" destId="{7841BA9A-3AD4-4AEF-B9D8-E0818139E5C2}" srcOrd="2" destOrd="0" parTransId="{B2B0DB4A-5EB1-4905-AE78-83B0B78E770B}" sibTransId="{22BF2139-FFAA-4A7E-B017-5B7F9F983CC7}"/>
    <dgm:cxn modelId="{2F15E6EE-3D59-47B0-93A7-8C9F21C545D3}" srcId="{DBD42549-05FC-4A2A-8A4A-93C2AA526C7B}" destId="{8D9A5F8E-CE73-4C9C-B91B-B06B7B1E01A6}" srcOrd="2" destOrd="0" parTransId="{333095C6-0127-45E0-864A-D9AFEB6E7628}" sibTransId="{4B4863C3-5F0F-4394-8833-4D92296D3C3A}"/>
    <dgm:cxn modelId="{F3730AFE-598A-481C-9DDB-5BCBE7634E29}" type="presOf" srcId="{7BBD44F1-F09E-4F6D-91EA-BEF618C41F0C}" destId="{28D7CD40-9F23-4436-9DDC-F87676D0B909}" srcOrd="0" destOrd="0" presId="urn:microsoft.com/office/officeart/2005/8/layout/vList5"/>
    <dgm:cxn modelId="{BB189053-0590-43BC-A42E-EECD9A993DDB}" type="presParOf" srcId="{78C35CAD-371B-4BAA-AFF0-5A4A0584FC34}" destId="{BF1E3911-B7DE-40C4-A0B8-587A5753327A}" srcOrd="0" destOrd="0" presId="urn:microsoft.com/office/officeart/2005/8/layout/vList5"/>
    <dgm:cxn modelId="{EB70455F-2E29-494C-8F97-19E672582B05}" type="presParOf" srcId="{BF1E3911-B7DE-40C4-A0B8-587A5753327A}" destId="{28D7CD40-9F23-4436-9DDC-F87676D0B909}" srcOrd="0" destOrd="0" presId="urn:microsoft.com/office/officeart/2005/8/layout/vList5"/>
    <dgm:cxn modelId="{019D1291-42C8-4CA7-8625-03D6D06983D0}" type="presParOf" srcId="{78C35CAD-371B-4BAA-AFF0-5A4A0584FC34}" destId="{105B1147-D223-4ECF-8285-2C8A6A3D11ED}" srcOrd="1" destOrd="0" presId="urn:microsoft.com/office/officeart/2005/8/layout/vList5"/>
    <dgm:cxn modelId="{3702DFF6-CEA7-401C-B071-A1CA9606D955}" type="presParOf" srcId="{78C35CAD-371B-4BAA-AFF0-5A4A0584FC34}" destId="{F771E0DB-AC0C-4087-A06C-6B331EE817D5}" srcOrd="2" destOrd="0" presId="urn:microsoft.com/office/officeart/2005/8/layout/vList5"/>
    <dgm:cxn modelId="{B2AEEE10-036B-462B-ABF7-4110494816C7}" type="presParOf" srcId="{F771E0DB-AC0C-4087-A06C-6B331EE817D5}" destId="{808518A3-D165-411A-BDED-E7CFB1884FC7}" srcOrd="0" destOrd="0" presId="urn:microsoft.com/office/officeart/2005/8/layout/vList5"/>
    <dgm:cxn modelId="{1109CF0F-9E3D-417F-A584-4C5F34C7FA00}" type="presParOf" srcId="{F771E0DB-AC0C-4087-A06C-6B331EE817D5}" destId="{BE85B358-CE86-4BC7-89B9-5B3E83C9DDE9}" srcOrd="1" destOrd="0" presId="urn:microsoft.com/office/officeart/2005/8/layout/vList5"/>
    <dgm:cxn modelId="{9032E2BC-E411-4453-A722-FB548379EFC9}" type="presParOf" srcId="{78C35CAD-371B-4BAA-AFF0-5A4A0584FC34}" destId="{CD31BFBE-53C2-4D24-B521-F877C64A7F3F}" srcOrd="3" destOrd="0" presId="urn:microsoft.com/office/officeart/2005/8/layout/vList5"/>
    <dgm:cxn modelId="{26029D7A-81D4-4FF1-A21E-D3316B6020C5}" type="presParOf" srcId="{78C35CAD-371B-4BAA-AFF0-5A4A0584FC34}" destId="{F083F1C1-F8F6-47DD-AFD6-28223B4AF833}" srcOrd="4" destOrd="0" presId="urn:microsoft.com/office/officeart/2005/8/layout/vList5"/>
    <dgm:cxn modelId="{A40059ED-C1CD-4C69-83CE-9A524121B1D9}" type="presParOf" srcId="{F083F1C1-F8F6-47DD-AFD6-28223B4AF833}" destId="{645E43E8-86A8-4C52-97E2-89C1A409310F}"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2F8E2796-6538-4BF1-9CC8-F4531ECA531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9CE72B8-99D3-4EA0-8097-8902EC65A0D0}">
      <dgm:prSet/>
      <dgm:spPr>
        <a:solidFill>
          <a:srgbClr val="2E6A8C"/>
        </a:solidFill>
        <a:ln>
          <a:solidFill>
            <a:srgbClr val="2E6A8C"/>
          </a:solidFill>
        </a:ln>
      </dgm:spPr>
      <dgm:t>
        <a:bodyPr/>
        <a:lstStyle/>
        <a:p>
          <a:r>
            <a:rPr lang="en-US" b="1" dirty="0">
              <a:latin typeface="Calibri" panose="020F0502020204030204" pitchFamily="34" charset="0"/>
              <a:cs typeface="Calibri" panose="020F0502020204030204" pitchFamily="34" charset="0"/>
            </a:rPr>
            <a:t>Structure Built in 1965</a:t>
          </a:r>
        </a:p>
      </dgm:t>
    </dgm:pt>
    <dgm:pt modelId="{C84E8E52-78E2-48A4-9462-DF2A99CAFEB4}" type="parTrans" cxnId="{BBF90EA4-D5E1-4AA7-BC1F-D20527A050AF}">
      <dgm:prSet/>
      <dgm:spPr/>
      <dgm:t>
        <a:bodyPr/>
        <a:lstStyle/>
        <a:p>
          <a:endParaRPr lang="en-US"/>
        </a:p>
      </dgm:t>
    </dgm:pt>
    <dgm:pt modelId="{CF141CF6-BC34-4DE0-B57C-5DBA89B318DC}" type="sibTrans" cxnId="{BBF90EA4-D5E1-4AA7-BC1F-D20527A050AF}">
      <dgm:prSet/>
      <dgm:spPr/>
      <dgm:t>
        <a:bodyPr/>
        <a:lstStyle/>
        <a:p>
          <a:endParaRPr lang="en-US"/>
        </a:p>
      </dgm:t>
    </dgm:pt>
    <dgm:pt modelId="{0305AB48-B65A-4485-AE5B-6AC5B3F40991}">
      <dgm:prSet/>
      <dgm:spPr>
        <a:solidFill>
          <a:srgbClr val="2E6A8C"/>
        </a:solidFill>
        <a:ln>
          <a:solidFill>
            <a:srgbClr val="2E6A8C"/>
          </a:solidFill>
        </a:ln>
      </dgm:spPr>
      <dgm:t>
        <a:bodyPr/>
        <a:lstStyle/>
        <a:p>
          <a:r>
            <a:rPr lang="en-US" b="1" dirty="0">
              <a:latin typeface="Calibri" panose="020F0502020204030204" pitchFamily="34" charset="0"/>
              <a:cs typeface="Calibri" panose="020F0502020204030204" pitchFamily="34" charset="0"/>
            </a:rPr>
            <a:t>Improvements made to Bridge Barrie in 2000</a:t>
          </a:r>
        </a:p>
      </dgm:t>
    </dgm:pt>
    <dgm:pt modelId="{689ED209-2B95-4664-BD56-38AE0EC272AB}" type="parTrans" cxnId="{F52A70BE-46E1-482F-887E-A1B6DA1A9113}">
      <dgm:prSet/>
      <dgm:spPr/>
      <dgm:t>
        <a:bodyPr/>
        <a:lstStyle/>
        <a:p>
          <a:endParaRPr lang="en-US"/>
        </a:p>
      </dgm:t>
    </dgm:pt>
    <dgm:pt modelId="{9F62DEF2-E344-4A9F-A0B3-87A5BC9B45A9}" type="sibTrans" cxnId="{F52A70BE-46E1-482F-887E-A1B6DA1A9113}">
      <dgm:prSet/>
      <dgm:spPr/>
      <dgm:t>
        <a:bodyPr/>
        <a:lstStyle/>
        <a:p>
          <a:endParaRPr lang="en-US"/>
        </a:p>
      </dgm:t>
    </dgm:pt>
    <dgm:pt modelId="{7115E22E-4BDB-4C27-8341-F290047CE07C}" type="pres">
      <dgm:prSet presAssocID="{2F8E2796-6538-4BF1-9CC8-F4531ECA5311}" presName="linear" presStyleCnt="0">
        <dgm:presLayoutVars>
          <dgm:dir/>
          <dgm:animLvl val="lvl"/>
          <dgm:resizeHandles val="exact"/>
        </dgm:presLayoutVars>
      </dgm:prSet>
      <dgm:spPr/>
    </dgm:pt>
    <dgm:pt modelId="{B9E8DD40-830D-4EA3-9A42-4C54EE100B82}" type="pres">
      <dgm:prSet presAssocID="{39CE72B8-99D3-4EA0-8097-8902EC65A0D0}" presName="parentLin" presStyleCnt="0"/>
      <dgm:spPr/>
    </dgm:pt>
    <dgm:pt modelId="{7EF7AC0F-4228-481C-99EF-C2EF0E5FC004}" type="pres">
      <dgm:prSet presAssocID="{39CE72B8-99D3-4EA0-8097-8902EC65A0D0}" presName="parentLeftMargin" presStyleLbl="node1" presStyleIdx="0" presStyleCnt="2"/>
      <dgm:spPr/>
    </dgm:pt>
    <dgm:pt modelId="{D5F01131-7CBC-429D-B7B5-7F4AD87E1B43}" type="pres">
      <dgm:prSet presAssocID="{39CE72B8-99D3-4EA0-8097-8902EC65A0D0}" presName="parentText" presStyleLbl="node1" presStyleIdx="0" presStyleCnt="2" custScaleY="114724">
        <dgm:presLayoutVars>
          <dgm:chMax val="0"/>
          <dgm:bulletEnabled val="1"/>
        </dgm:presLayoutVars>
      </dgm:prSet>
      <dgm:spPr/>
    </dgm:pt>
    <dgm:pt modelId="{5A458DF4-F8E6-4692-86C5-B92F06ABB5F3}" type="pres">
      <dgm:prSet presAssocID="{39CE72B8-99D3-4EA0-8097-8902EC65A0D0}" presName="negativeSpace" presStyleCnt="0"/>
      <dgm:spPr/>
    </dgm:pt>
    <dgm:pt modelId="{5EDA0091-4925-4F4C-911D-8A27B63FA010}" type="pres">
      <dgm:prSet presAssocID="{39CE72B8-99D3-4EA0-8097-8902EC65A0D0}" presName="childText" presStyleLbl="conFgAcc1" presStyleIdx="0" presStyleCnt="2" custScaleY="116921">
        <dgm:presLayoutVars>
          <dgm:bulletEnabled val="1"/>
        </dgm:presLayoutVars>
      </dgm:prSet>
      <dgm:spPr>
        <a:noFill/>
        <a:ln>
          <a:solidFill>
            <a:srgbClr val="2E6A8C"/>
          </a:solidFill>
        </a:ln>
      </dgm:spPr>
    </dgm:pt>
    <dgm:pt modelId="{009206AA-C4A4-4993-BEC0-64BEE6B5AA46}" type="pres">
      <dgm:prSet presAssocID="{CF141CF6-BC34-4DE0-B57C-5DBA89B318DC}" presName="spaceBetweenRectangles" presStyleCnt="0"/>
      <dgm:spPr/>
    </dgm:pt>
    <dgm:pt modelId="{E2B8AC2B-D4D8-4994-A2F2-DC301CCC65E7}" type="pres">
      <dgm:prSet presAssocID="{0305AB48-B65A-4485-AE5B-6AC5B3F40991}" presName="parentLin" presStyleCnt="0"/>
      <dgm:spPr/>
    </dgm:pt>
    <dgm:pt modelId="{DBC0183F-CE61-4E70-BDDA-A954A2B2949F}" type="pres">
      <dgm:prSet presAssocID="{0305AB48-B65A-4485-AE5B-6AC5B3F40991}" presName="parentLeftMargin" presStyleLbl="node1" presStyleIdx="0" presStyleCnt="2"/>
      <dgm:spPr/>
    </dgm:pt>
    <dgm:pt modelId="{D8B2C631-640D-4079-8A29-B73D71609CB1}" type="pres">
      <dgm:prSet presAssocID="{0305AB48-B65A-4485-AE5B-6AC5B3F40991}" presName="parentText" presStyleLbl="node1" presStyleIdx="1" presStyleCnt="2" custScaleY="114724">
        <dgm:presLayoutVars>
          <dgm:chMax val="0"/>
          <dgm:bulletEnabled val="1"/>
        </dgm:presLayoutVars>
      </dgm:prSet>
      <dgm:spPr/>
    </dgm:pt>
    <dgm:pt modelId="{103F4CA3-2279-428A-8140-2BEE25DC82BF}" type="pres">
      <dgm:prSet presAssocID="{0305AB48-B65A-4485-AE5B-6AC5B3F40991}" presName="negativeSpace" presStyleCnt="0"/>
      <dgm:spPr/>
    </dgm:pt>
    <dgm:pt modelId="{8C292F7E-CA1F-4F77-96D8-A19D09E41417}" type="pres">
      <dgm:prSet presAssocID="{0305AB48-B65A-4485-AE5B-6AC5B3F40991}" presName="childText" presStyleLbl="conFgAcc1" presStyleIdx="1" presStyleCnt="2" custScaleY="116921">
        <dgm:presLayoutVars>
          <dgm:bulletEnabled val="1"/>
        </dgm:presLayoutVars>
      </dgm:prSet>
      <dgm:spPr>
        <a:noFill/>
        <a:ln>
          <a:solidFill>
            <a:srgbClr val="2E6A8C"/>
          </a:solidFill>
        </a:ln>
      </dgm:spPr>
    </dgm:pt>
  </dgm:ptLst>
  <dgm:cxnLst>
    <dgm:cxn modelId="{0C286204-37D9-4EC3-BA83-CCECC2F93B14}" type="presOf" srcId="{0305AB48-B65A-4485-AE5B-6AC5B3F40991}" destId="{DBC0183F-CE61-4E70-BDDA-A954A2B2949F}" srcOrd="0" destOrd="0" presId="urn:microsoft.com/office/officeart/2005/8/layout/list1"/>
    <dgm:cxn modelId="{F1F17469-361E-486E-BF14-6449F630AA30}" type="presOf" srcId="{39CE72B8-99D3-4EA0-8097-8902EC65A0D0}" destId="{7EF7AC0F-4228-481C-99EF-C2EF0E5FC004}" srcOrd="0" destOrd="0" presId="urn:microsoft.com/office/officeart/2005/8/layout/list1"/>
    <dgm:cxn modelId="{BBF90EA4-D5E1-4AA7-BC1F-D20527A050AF}" srcId="{2F8E2796-6538-4BF1-9CC8-F4531ECA5311}" destId="{39CE72B8-99D3-4EA0-8097-8902EC65A0D0}" srcOrd="0" destOrd="0" parTransId="{C84E8E52-78E2-48A4-9462-DF2A99CAFEB4}" sibTransId="{CF141CF6-BC34-4DE0-B57C-5DBA89B318DC}"/>
    <dgm:cxn modelId="{5C6A21B7-5C1A-49CB-9873-88078F032B7D}" type="presOf" srcId="{2F8E2796-6538-4BF1-9CC8-F4531ECA5311}" destId="{7115E22E-4BDB-4C27-8341-F290047CE07C}" srcOrd="0" destOrd="0" presId="urn:microsoft.com/office/officeart/2005/8/layout/list1"/>
    <dgm:cxn modelId="{F52A70BE-46E1-482F-887E-A1B6DA1A9113}" srcId="{2F8E2796-6538-4BF1-9CC8-F4531ECA5311}" destId="{0305AB48-B65A-4485-AE5B-6AC5B3F40991}" srcOrd="1" destOrd="0" parTransId="{689ED209-2B95-4664-BD56-38AE0EC272AB}" sibTransId="{9F62DEF2-E344-4A9F-A0B3-87A5BC9B45A9}"/>
    <dgm:cxn modelId="{9A028DCF-BAF8-41F8-8198-1AFD8EF3754D}" type="presOf" srcId="{0305AB48-B65A-4485-AE5B-6AC5B3F40991}" destId="{D8B2C631-640D-4079-8A29-B73D71609CB1}" srcOrd="1" destOrd="0" presId="urn:microsoft.com/office/officeart/2005/8/layout/list1"/>
    <dgm:cxn modelId="{AC14B9FC-CBD0-4173-B65E-A25124139EA6}" type="presOf" srcId="{39CE72B8-99D3-4EA0-8097-8902EC65A0D0}" destId="{D5F01131-7CBC-429D-B7B5-7F4AD87E1B43}" srcOrd="1" destOrd="0" presId="urn:microsoft.com/office/officeart/2005/8/layout/list1"/>
    <dgm:cxn modelId="{4D46AD32-F409-406F-B941-B7C81E819EC8}" type="presParOf" srcId="{7115E22E-4BDB-4C27-8341-F290047CE07C}" destId="{B9E8DD40-830D-4EA3-9A42-4C54EE100B82}" srcOrd="0" destOrd="0" presId="urn:microsoft.com/office/officeart/2005/8/layout/list1"/>
    <dgm:cxn modelId="{A7C8D43B-3034-4AFA-B91F-738D329409C2}" type="presParOf" srcId="{B9E8DD40-830D-4EA3-9A42-4C54EE100B82}" destId="{7EF7AC0F-4228-481C-99EF-C2EF0E5FC004}" srcOrd="0" destOrd="0" presId="urn:microsoft.com/office/officeart/2005/8/layout/list1"/>
    <dgm:cxn modelId="{BFBE2D22-2D50-459F-B79C-EE0D827FFFC6}" type="presParOf" srcId="{B9E8DD40-830D-4EA3-9A42-4C54EE100B82}" destId="{D5F01131-7CBC-429D-B7B5-7F4AD87E1B43}" srcOrd="1" destOrd="0" presId="urn:microsoft.com/office/officeart/2005/8/layout/list1"/>
    <dgm:cxn modelId="{67663877-AEC3-45F3-A509-E303E17C9824}" type="presParOf" srcId="{7115E22E-4BDB-4C27-8341-F290047CE07C}" destId="{5A458DF4-F8E6-4692-86C5-B92F06ABB5F3}" srcOrd="1" destOrd="0" presId="urn:microsoft.com/office/officeart/2005/8/layout/list1"/>
    <dgm:cxn modelId="{1D685537-DF66-4488-95F2-08B7020C02BA}" type="presParOf" srcId="{7115E22E-4BDB-4C27-8341-F290047CE07C}" destId="{5EDA0091-4925-4F4C-911D-8A27B63FA010}" srcOrd="2" destOrd="0" presId="urn:microsoft.com/office/officeart/2005/8/layout/list1"/>
    <dgm:cxn modelId="{B1900057-3C95-4244-A43F-FD3141797DCD}" type="presParOf" srcId="{7115E22E-4BDB-4C27-8341-F290047CE07C}" destId="{009206AA-C4A4-4993-BEC0-64BEE6B5AA46}" srcOrd="3" destOrd="0" presId="urn:microsoft.com/office/officeart/2005/8/layout/list1"/>
    <dgm:cxn modelId="{993FF096-72F8-47F0-843F-7FE3B788261F}" type="presParOf" srcId="{7115E22E-4BDB-4C27-8341-F290047CE07C}" destId="{E2B8AC2B-D4D8-4994-A2F2-DC301CCC65E7}" srcOrd="4" destOrd="0" presId="urn:microsoft.com/office/officeart/2005/8/layout/list1"/>
    <dgm:cxn modelId="{5BC54DE3-A2BF-4309-9072-E7C176F16AB1}" type="presParOf" srcId="{E2B8AC2B-D4D8-4994-A2F2-DC301CCC65E7}" destId="{DBC0183F-CE61-4E70-BDDA-A954A2B2949F}" srcOrd="0" destOrd="0" presId="urn:microsoft.com/office/officeart/2005/8/layout/list1"/>
    <dgm:cxn modelId="{026A9CF8-AFE3-4A9D-BD3C-5A74E3128770}" type="presParOf" srcId="{E2B8AC2B-D4D8-4994-A2F2-DC301CCC65E7}" destId="{D8B2C631-640D-4079-8A29-B73D71609CB1}" srcOrd="1" destOrd="0" presId="urn:microsoft.com/office/officeart/2005/8/layout/list1"/>
    <dgm:cxn modelId="{55EF817C-760B-4C55-98B0-1CCC57AD4D92}" type="presParOf" srcId="{7115E22E-4BDB-4C27-8341-F290047CE07C}" destId="{103F4CA3-2279-428A-8140-2BEE25DC82BF}" srcOrd="5" destOrd="0" presId="urn:microsoft.com/office/officeart/2005/8/layout/list1"/>
    <dgm:cxn modelId="{DFCE03FD-7DA4-4E2D-B854-5E927B4E384B}" type="presParOf" srcId="{7115E22E-4BDB-4C27-8341-F290047CE07C}" destId="{8C292F7E-CA1F-4F77-96D8-A19D09E41417}" srcOrd="6"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E8EBE682-4BF4-4879-BECB-7F4DD5CCF39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1A76D770-4983-4808-82E9-A6959BD74341}">
      <dgm:prSet custT="1"/>
      <dgm:spPr>
        <a:solidFill>
          <a:srgbClr val="2E6A8C"/>
        </a:solidFill>
        <a:ln w="25400" cap="flat" cmpd="sng" algn="ctr">
          <a:solidFill>
            <a:srgbClr val="2E6A8C"/>
          </a:solidFill>
          <a:prstDash val="solid"/>
        </a:ln>
        <a:effectLst/>
      </dgm:spPr>
      <dgm:t>
        <a:bodyPr spcFirstLastPara="0" vert="horz" wrap="square" lIns="217742" tIns="0" rIns="217742" bIns="0" numCol="1" spcCol="1270" anchor="ctr" anchorCtr="0"/>
        <a:lstStyle/>
        <a:p>
          <a:pPr marL="0" lvl="0" indent="0" algn="l" defTabSz="1200150">
            <a:lnSpc>
              <a:spcPct val="90000"/>
            </a:lnSpc>
            <a:spcBef>
              <a:spcPct val="0"/>
            </a:spcBef>
            <a:spcAft>
              <a:spcPts val="0"/>
            </a:spcAft>
            <a:buNone/>
          </a:pPr>
          <a:r>
            <a:rPr lang="en-US" sz="2700" b="1" kern="1200" dirty="0">
              <a:solidFill>
                <a:srgbClr val="FFFFFF"/>
              </a:solidFill>
              <a:latin typeface="Calibri" panose="020F0502020204030204" pitchFamily="34" charset="0"/>
              <a:ea typeface="+mn-ea"/>
              <a:cs typeface="Calibri" panose="020F0502020204030204" pitchFamily="34" charset="0"/>
            </a:rPr>
            <a:t>2020 Average Daily Traffic (ADT) = 4,816</a:t>
          </a:r>
        </a:p>
      </dgm:t>
    </dgm:pt>
    <dgm:pt modelId="{C6476766-C97D-4FFC-B2A4-BFD651889071}" type="parTrans" cxnId="{30888A71-E8B5-47C0-83A7-A1527E205473}">
      <dgm:prSet/>
      <dgm:spPr/>
      <dgm:t>
        <a:bodyPr/>
        <a:lstStyle/>
        <a:p>
          <a:endParaRPr lang="en-US"/>
        </a:p>
      </dgm:t>
    </dgm:pt>
    <dgm:pt modelId="{F0303B93-759B-40E7-AC0E-2D0CC3BA40CF}" type="sibTrans" cxnId="{30888A71-E8B5-47C0-83A7-A1527E205473}">
      <dgm:prSet/>
      <dgm:spPr/>
      <dgm:t>
        <a:bodyPr/>
        <a:lstStyle/>
        <a:p>
          <a:endParaRPr lang="en-US"/>
        </a:p>
      </dgm:t>
    </dgm:pt>
    <dgm:pt modelId="{3228B1BF-7300-4308-A33F-EC4E43366859}">
      <dgm:prSet custT="1"/>
      <dgm:spPr>
        <a:solidFill>
          <a:srgbClr val="2E6A8C"/>
        </a:solidFill>
        <a:ln w="25400" cap="flat" cmpd="sng" algn="ctr">
          <a:solidFill>
            <a:srgbClr val="2E6A8C"/>
          </a:solidFill>
          <a:prstDash val="solid"/>
        </a:ln>
        <a:effectLst/>
      </dgm:spPr>
      <dgm:t>
        <a:bodyPr spcFirstLastPara="0" vert="horz" wrap="square" lIns="217742" tIns="0" rIns="217742" bIns="0" numCol="1" spcCol="1270" anchor="ctr" anchorCtr="0"/>
        <a:lstStyle/>
        <a:p>
          <a:pPr marL="0" lvl="0" indent="0" algn="l" defTabSz="1200150">
            <a:lnSpc>
              <a:spcPct val="90000"/>
            </a:lnSpc>
            <a:spcBef>
              <a:spcPct val="0"/>
            </a:spcBef>
            <a:spcAft>
              <a:spcPts val="0"/>
            </a:spcAft>
            <a:buNone/>
          </a:pPr>
          <a:r>
            <a:rPr lang="en-US" sz="2700" b="1" kern="1200" dirty="0">
              <a:solidFill>
                <a:srgbClr val="FFFFFF"/>
              </a:solidFill>
              <a:latin typeface="Calibri" panose="020F0502020204030204" pitchFamily="34" charset="0"/>
              <a:ea typeface="+mn-ea"/>
              <a:cs typeface="Calibri" panose="020F0502020204030204" pitchFamily="34" charset="0"/>
            </a:rPr>
            <a:t>2044 Projected ADT =</a:t>
          </a:r>
        </a:p>
        <a:p>
          <a:pPr marL="0" lvl="0" indent="0" algn="l" defTabSz="1200150">
            <a:lnSpc>
              <a:spcPct val="90000"/>
            </a:lnSpc>
            <a:spcBef>
              <a:spcPct val="0"/>
            </a:spcBef>
            <a:spcAft>
              <a:spcPts val="0"/>
            </a:spcAft>
            <a:buNone/>
          </a:pPr>
          <a:r>
            <a:rPr lang="en-US" sz="2700" b="1" kern="1200" dirty="0">
              <a:solidFill>
                <a:srgbClr val="FFFFFF"/>
              </a:solidFill>
              <a:latin typeface="Calibri" panose="020F0502020204030204" pitchFamily="34" charset="0"/>
              <a:ea typeface="+mn-ea"/>
              <a:cs typeface="Calibri" panose="020F0502020204030204" pitchFamily="34" charset="0"/>
            </a:rPr>
            <a:t>9,350</a:t>
          </a:r>
        </a:p>
      </dgm:t>
    </dgm:pt>
    <dgm:pt modelId="{0256C39E-68A9-494D-A310-D850C004B2CA}" type="parTrans" cxnId="{19B60BC2-AC24-4231-9A9A-711E649B205C}">
      <dgm:prSet/>
      <dgm:spPr/>
      <dgm:t>
        <a:bodyPr/>
        <a:lstStyle/>
        <a:p>
          <a:endParaRPr lang="en-US"/>
        </a:p>
      </dgm:t>
    </dgm:pt>
    <dgm:pt modelId="{BED04E40-D00D-4F4B-ACCD-0FA2161C3855}" type="sibTrans" cxnId="{19B60BC2-AC24-4231-9A9A-711E649B205C}">
      <dgm:prSet/>
      <dgm:spPr/>
      <dgm:t>
        <a:bodyPr/>
        <a:lstStyle/>
        <a:p>
          <a:endParaRPr lang="en-US"/>
        </a:p>
      </dgm:t>
    </dgm:pt>
    <dgm:pt modelId="{3A7BA812-BBD2-451B-AD09-EC924DB9F924}">
      <dgm:prSet custT="1"/>
      <dgm:spPr>
        <a:solidFill>
          <a:srgbClr val="2E6A8C"/>
        </a:solidFill>
        <a:ln w="25400" cap="flat" cmpd="sng" algn="ctr">
          <a:solidFill>
            <a:srgbClr val="2E6A8C"/>
          </a:solidFill>
          <a:prstDash val="solid"/>
        </a:ln>
        <a:effectLst/>
      </dgm:spPr>
      <dgm:t>
        <a:bodyPr spcFirstLastPara="0" vert="horz" wrap="square" lIns="217742" tIns="0" rIns="217742" bIns="0" numCol="1" spcCol="1270" anchor="ctr" anchorCtr="0"/>
        <a:lstStyle/>
        <a:p>
          <a:pPr marL="0" lvl="0" indent="0" algn="l" defTabSz="1200150">
            <a:lnSpc>
              <a:spcPct val="90000"/>
            </a:lnSpc>
            <a:spcBef>
              <a:spcPct val="0"/>
            </a:spcBef>
            <a:spcAft>
              <a:spcPct val="35000"/>
            </a:spcAft>
            <a:buNone/>
          </a:pPr>
          <a:r>
            <a:rPr lang="en-US" sz="2700" b="1" kern="1200" dirty="0">
              <a:solidFill>
                <a:srgbClr val="FFFFFF"/>
              </a:solidFill>
              <a:latin typeface="Calibri" panose="020F0502020204030204" pitchFamily="34" charset="0"/>
              <a:ea typeface="+mn-ea"/>
              <a:cs typeface="Calibri" panose="020F0502020204030204" pitchFamily="34" charset="0"/>
            </a:rPr>
            <a:t>3.7% Average Truck Traffic</a:t>
          </a:r>
        </a:p>
      </dgm:t>
    </dgm:pt>
    <dgm:pt modelId="{D4ADD06F-E11D-4B16-9CBD-3A4FACFF0CB3}" type="parTrans" cxnId="{72E495E8-38FA-4490-828D-E769ABF7DD0A}">
      <dgm:prSet/>
      <dgm:spPr/>
      <dgm:t>
        <a:bodyPr/>
        <a:lstStyle/>
        <a:p>
          <a:endParaRPr lang="en-US"/>
        </a:p>
      </dgm:t>
    </dgm:pt>
    <dgm:pt modelId="{D8F5B4CA-0CCB-4188-A349-0BF6E241C809}" type="sibTrans" cxnId="{72E495E8-38FA-4490-828D-E769ABF7DD0A}">
      <dgm:prSet/>
      <dgm:spPr/>
      <dgm:t>
        <a:bodyPr/>
        <a:lstStyle/>
        <a:p>
          <a:endParaRPr lang="en-US"/>
        </a:p>
      </dgm:t>
    </dgm:pt>
    <dgm:pt modelId="{567922BA-6404-47D9-BDBD-A17F6B0A2126}" type="pres">
      <dgm:prSet presAssocID="{E8EBE682-4BF4-4879-BECB-7F4DD5CCF39B}" presName="linear" presStyleCnt="0">
        <dgm:presLayoutVars>
          <dgm:dir/>
          <dgm:animLvl val="lvl"/>
          <dgm:resizeHandles val="exact"/>
        </dgm:presLayoutVars>
      </dgm:prSet>
      <dgm:spPr/>
    </dgm:pt>
    <dgm:pt modelId="{B590CF25-850E-43E9-93F5-C3A5B44AA207}" type="pres">
      <dgm:prSet presAssocID="{1A76D770-4983-4808-82E9-A6959BD74341}" presName="parentLin" presStyleCnt="0"/>
      <dgm:spPr/>
    </dgm:pt>
    <dgm:pt modelId="{8BE82F1C-6E46-47B8-A252-2415A2FE4152}" type="pres">
      <dgm:prSet presAssocID="{1A76D770-4983-4808-82E9-A6959BD74341}" presName="parentLeftMargin" presStyleLbl="node1" presStyleIdx="0" presStyleCnt="3"/>
      <dgm:spPr/>
    </dgm:pt>
    <dgm:pt modelId="{A0EC5624-86B4-48FD-BF20-C57C0577E27F}" type="pres">
      <dgm:prSet presAssocID="{1A76D770-4983-4808-82E9-A6959BD74341}" presName="parentText" presStyleLbl="node1" presStyleIdx="0" presStyleCnt="3">
        <dgm:presLayoutVars>
          <dgm:chMax val="0"/>
          <dgm:bulletEnabled val="1"/>
        </dgm:presLayoutVars>
      </dgm:prSet>
      <dgm:spPr>
        <a:xfrm>
          <a:off x="411480" y="207370"/>
          <a:ext cx="5760720" cy="678960"/>
        </a:xfrm>
        <a:prstGeom prst="roundRect">
          <a:avLst/>
        </a:prstGeom>
      </dgm:spPr>
    </dgm:pt>
    <dgm:pt modelId="{B090B3F4-2C21-4D61-939E-45359D28FF63}" type="pres">
      <dgm:prSet presAssocID="{1A76D770-4983-4808-82E9-A6959BD74341}" presName="negativeSpace" presStyleCnt="0"/>
      <dgm:spPr/>
    </dgm:pt>
    <dgm:pt modelId="{51988981-E4C9-4220-8CAF-D9D0BB3E1CEC}" type="pres">
      <dgm:prSet presAssocID="{1A76D770-4983-4808-82E9-A6959BD74341}" presName="childText" presStyleLbl="conFgAcc1" presStyleIdx="0" presStyleCnt="3">
        <dgm:presLayoutVars>
          <dgm:bulletEnabled val="1"/>
        </dgm:presLayoutVars>
      </dgm:prSet>
      <dgm:spPr>
        <a:xfrm>
          <a:off x="0" y="395110"/>
          <a:ext cx="8229600" cy="655200"/>
        </a:xfrm>
        <a:prstGeom prst="rect">
          <a:avLst/>
        </a:prstGeom>
        <a:noFill/>
        <a:ln w="25400" cap="flat" cmpd="sng" algn="ctr">
          <a:solidFill>
            <a:srgbClr val="2E6A8C"/>
          </a:solidFill>
          <a:prstDash val="solid"/>
        </a:ln>
        <a:effectLst/>
      </dgm:spPr>
    </dgm:pt>
    <dgm:pt modelId="{51E1B665-08B1-4FEC-80D9-E2D754715FAE}" type="pres">
      <dgm:prSet presAssocID="{F0303B93-759B-40E7-AC0E-2D0CC3BA40CF}" presName="spaceBetweenRectangles" presStyleCnt="0"/>
      <dgm:spPr/>
    </dgm:pt>
    <dgm:pt modelId="{8608D0FB-1ED2-4D11-82F0-5587E0407FFE}" type="pres">
      <dgm:prSet presAssocID="{3228B1BF-7300-4308-A33F-EC4E43366859}" presName="parentLin" presStyleCnt="0"/>
      <dgm:spPr/>
    </dgm:pt>
    <dgm:pt modelId="{693DEA3A-C4FE-45E4-8DD0-E514BBA10A2F}" type="pres">
      <dgm:prSet presAssocID="{3228B1BF-7300-4308-A33F-EC4E43366859}" presName="parentLeftMargin" presStyleLbl="node1" presStyleIdx="0" presStyleCnt="3"/>
      <dgm:spPr/>
    </dgm:pt>
    <dgm:pt modelId="{C61427DC-68B6-4608-B3BD-E62C863718C3}" type="pres">
      <dgm:prSet presAssocID="{3228B1BF-7300-4308-A33F-EC4E43366859}" presName="parentText" presStyleLbl="node1" presStyleIdx="1" presStyleCnt="3">
        <dgm:presLayoutVars>
          <dgm:chMax val="0"/>
          <dgm:bulletEnabled val="1"/>
        </dgm:presLayoutVars>
      </dgm:prSet>
      <dgm:spPr>
        <a:xfrm>
          <a:off x="411480" y="1190710"/>
          <a:ext cx="5760720" cy="767520"/>
        </a:xfrm>
        <a:prstGeom prst="roundRect">
          <a:avLst/>
        </a:prstGeom>
      </dgm:spPr>
    </dgm:pt>
    <dgm:pt modelId="{8A8FC0B9-EFDA-485F-AADE-0897F5ECC157}" type="pres">
      <dgm:prSet presAssocID="{3228B1BF-7300-4308-A33F-EC4E43366859}" presName="negativeSpace" presStyleCnt="0"/>
      <dgm:spPr/>
    </dgm:pt>
    <dgm:pt modelId="{0ED8A58A-7C64-4DC3-9C71-C9E9D24243BC}" type="pres">
      <dgm:prSet presAssocID="{3228B1BF-7300-4308-A33F-EC4E43366859}" presName="childText" presStyleLbl="conFgAcc1" presStyleIdx="1" presStyleCnt="3">
        <dgm:presLayoutVars>
          <dgm:bulletEnabled val="1"/>
        </dgm:presLayoutVars>
      </dgm:prSet>
      <dgm:spPr>
        <a:xfrm>
          <a:off x="0" y="1574470"/>
          <a:ext cx="8229600" cy="655200"/>
        </a:xfrm>
        <a:prstGeom prst="rect">
          <a:avLst/>
        </a:prstGeom>
        <a:noFill/>
        <a:ln w="25400" cap="flat" cmpd="sng" algn="ctr">
          <a:solidFill>
            <a:srgbClr val="2E6A8C"/>
          </a:solidFill>
          <a:prstDash val="solid"/>
        </a:ln>
        <a:effectLst/>
      </dgm:spPr>
    </dgm:pt>
    <dgm:pt modelId="{834D468C-E90C-4625-A0CB-595493AEE8D4}" type="pres">
      <dgm:prSet presAssocID="{BED04E40-D00D-4F4B-ACCD-0FA2161C3855}" presName="spaceBetweenRectangles" presStyleCnt="0"/>
      <dgm:spPr/>
    </dgm:pt>
    <dgm:pt modelId="{DA93536E-22B7-4653-9762-FCD9B203ED71}" type="pres">
      <dgm:prSet presAssocID="{3A7BA812-BBD2-451B-AD09-EC924DB9F924}" presName="parentLin" presStyleCnt="0"/>
      <dgm:spPr/>
    </dgm:pt>
    <dgm:pt modelId="{2A07DC09-A914-469F-AD94-0F2F2C06E2FB}" type="pres">
      <dgm:prSet presAssocID="{3A7BA812-BBD2-451B-AD09-EC924DB9F924}" presName="parentLeftMargin" presStyleLbl="node1" presStyleIdx="1" presStyleCnt="3"/>
      <dgm:spPr/>
    </dgm:pt>
    <dgm:pt modelId="{7252143C-F4C9-4570-A349-2BE93682B2CA}" type="pres">
      <dgm:prSet presAssocID="{3A7BA812-BBD2-451B-AD09-EC924DB9F924}" presName="parentText" presStyleLbl="node1" presStyleIdx="2" presStyleCnt="3">
        <dgm:presLayoutVars>
          <dgm:chMax val="0"/>
          <dgm:bulletEnabled val="1"/>
        </dgm:presLayoutVars>
      </dgm:prSet>
      <dgm:spPr>
        <a:xfrm>
          <a:off x="411480" y="2370070"/>
          <a:ext cx="5760720" cy="767520"/>
        </a:xfrm>
        <a:prstGeom prst="roundRect">
          <a:avLst/>
        </a:prstGeom>
      </dgm:spPr>
    </dgm:pt>
    <dgm:pt modelId="{DC1B5DA9-701E-4CE5-88D0-97450A8F40E0}" type="pres">
      <dgm:prSet presAssocID="{3A7BA812-BBD2-451B-AD09-EC924DB9F924}" presName="negativeSpace" presStyleCnt="0"/>
      <dgm:spPr/>
    </dgm:pt>
    <dgm:pt modelId="{A43F1DDD-50B3-41C5-8555-7C43F404529A}" type="pres">
      <dgm:prSet presAssocID="{3A7BA812-BBD2-451B-AD09-EC924DB9F924}" presName="childText" presStyleLbl="conFgAcc1" presStyleIdx="2" presStyleCnt="3">
        <dgm:presLayoutVars>
          <dgm:bulletEnabled val="1"/>
        </dgm:presLayoutVars>
      </dgm:prSet>
      <dgm:spPr>
        <a:xfrm>
          <a:off x="0" y="2753830"/>
          <a:ext cx="8229600" cy="655200"/>
        </a:xfrm>
        <a:prstGeom prst="rect">
          <a:avLst/>
        </a:prstGeom>
        <a:noFill/>
        <a:ln w="25400" cap="flat" cmpd="sng" algn="ctr">
          <a:solidFill>
            <a:srgbClr val="2E6A8C"/>
          </a:solidFill>
          <a:prstDash val="solid"/>
        </a:ln>
        <a:effectLst/>
      </dgm:spPr>
    </dgm:pt>
  </dgm:ptLst>
  <dgm:cxnLst>
    <dgm:cxn modelId="{DCB7B400-0109-4659-9335-C9525A4B94DA}" type="presOf" srcId="{3A7BA812-BBD2-451B-AD09-EC924DB9F924}" destId="{2A07DC09-A914-469F-AD94-0F2F2C06E2FB}" srcOrd="0" destOrd="0" presId="urn:microsoft.com/office/officeart/2005/8/layout/list1"/>
    <dgm:cxn modelId="{1C909036-F55E-4B35-A763-7B71852C8A97}" type="presOf" srcId="{3228B1BF-7300-4308-A33F-EC4E43366859}" destId="{C61427DC-68B6-4608-B3BD-E62C863718C3}" srcOrd="1" destOrd="0" presId="urn:microsoft.com/office/officeart/2005/8/layout/list1"/>
    <dgm:cxn modelId="{30888A71-E8B5-47C0-83A7-A1527E205473}" srcId="{E8EBE682-4BF4-4879-BECB-7F4DD5CCF39B}" destId="{1A76D770-4983-4808-82E9-A6959BD74341}" srcOrd="0" destOrd="0" parTransId="{C6476766-C97D-4FFC-B2A4-BFD651889071}" sibTransId="{F0303B93-759B-40E7-AC0E-2D0CC3BA40CF}"/>
    <dgm:cxn modelId="{A2371257-BFA7-451E-9471-317E42A68D51}" type="presOf" srcId="{3228B1BF-7300-4308-A33F-EC4E43366859}" destId="{693DEA3A-C4FE-45E4-8DD0-E514BBA10A2F}" srcOrd="0" destOrd="0" presId="urn:microsoft.com/office/officeart/2005/8/layout/list1"/>
    <dgm:cxn modelId="{04C03B77-A344-402E-B0C8-3D85B74B0674}" type="presOf" srcId="{1A76D770-4983-4808-82E9-A6959BD74341}" destId="{8BE82F1C-6E46-47B8-A252-2415A2FE4152}" srcOrd="0" destOrd="0" presId="urn:microsoft.com/office/officeart/2005/8/layout/list1"/>
    <dgm:cxn modelId="{38B90B94-22AD-4D5E-8124-0401782887F5}" type="presOf" srcId="{E8EBE682-4BF4-4879-BECB-7F4DD5CCF39B}" destId="{567922BA-6404-47D9-BDBD-A17F6B0A2126}" srcOrd="0" destOrd="0" presId="urn:microsoft.com/office/officeart/2005/8/layout/list1"/>
    <dgm:cxn modelId="{19B60BC2-AC24-4231-9A9A-711E649B205C}" srcId="{E8EBE682-4BF4-4879-BECB-7F4DD5CCF39B}" destId="{3228B1BF-7300-4308-A33F-EC4E43366859}" srcOrd="1" destOrd="0" parTransId="{0256C39E-68A9-494D-A310-D850C004B2CA}" sibTransId="{BED04E40-D00D-4F4B-ACCD-0FA2161C3855}"/>
    <dgm:cxn modelId="{48E99ADF-38CD-4E35-90A9-73BB736FC5DA}" type="presOf" srcId="{3A7BA812-BBD2-451B-AD09-EC924DB9F924}" destId="{7252143C-F4C9-4570-A349-2BE93682B2CA}" srcOrd="1" destOrd="0" presId="urn:microsoft.com/office/officeart/2005/8/layout/list1"/>
    <dgm:cxn modelId="{72E495E8-38FA-4490-828D-E769ABF7DD0A}" srcId="{E8EBE682-4BF4-4879-BECB-7F4DD5CCF39B}" destId="{3A7BA812-BBD2-451B-AD09-EC924DB9F924}" srcOrd="2" destOrd="0" parTransId="{D4ADD06F-E11D-4B16-9CBD-3A4FACFF0CB3}" sibTransId="{D8F5B4CA-0CCB-4188-A349-0BF6E241C809}"/>
    <dgm:cxn modelId="{65872BEC-E570-4C5C-8EA5-5A6F9DB4E87F}" type="presOf" srcId="{1A76D770-4983-4808-82E9-A6959BD74341}" destId="{A0EC5624-86B4-48FD-BF20-C57C0577E27F}" srcOrd="1" destOrd="0" presId="urn:microsoft.com/office/officeart/2005/8/layout/list1"/>
    <dgm:cxn modelId="{D194A5E3-A62B-42EE-A470-90914DD1247D}" type="presParOf" srcId="{567922BA-6404-47D9-BDBD-A17F6B0A2126}" destId="{B590CF25-850E-43E9-93F5-C3A5B44AA207}" srcOrd="0" destOrd="0" presId="urn:microsoft.com/office/officeart/2005/8/layout/list1"/>
    <dgm:cxn modelId="{869AAE8F-A55B-4471-ADF6-42C96EB204FD}" type="presParOf" srcId="{B590CF25-850E-43E9-93F5-C3A5B44AA207}" destId="{8BE82F1C-6E46-47B8-A252-2415A2FE4152}" srcOrd="0" destOrd="0" presId="urn:microsoft.com/office/officeart/2005/8/layout/list1"/>
    <dgm:cxn modelId="{2683FE36-6EE6-45B3-B2A9-0236A395E056}" type="presParOf" srcId="{B590CF25-850E-43E9-93F5-C3A5B44AA207}" destId="{A0EC5624-86B4-48FD-BF20-C57C0577E27F}" srcOrd="1" destOrd="0" presId="urn:microsoft.com/office/officeart/2005/8/layout/list1"/>
    <dgm:cxn modelId="{371AEF73-BC5F-4A18-A265-AAD0ED0F07C5}" type="presParOf" srcId="{567922BA-6404-47D9-BDBD-A17F6B0A2126}" destId="{B090B3F4-2C21-4D61-939E-45359D28FF63}" srcOrd="1" destOrd="0" presId="urn:microsoft.com/office/officeart/2005/8/layout/list1"/>
    <dgm:cxn modelId="{22C665D8-0C58-45E4-9BB8-E0038EA9B39C}" type="presParOf" srcId="{567922BA-6404-47D9-BDBD-A17F6B0A2126}" destId="{51988981-E4C9-4220-8CAF-D9D0BB3E1CEC}" srcOrd="2" destOrd="0" presId="urn:microsoft.com/office/officeart/2005/8/layout/list1"/>
    <dgm:cxn modelId="{14495199-C5D6-4AA6-BFCE-49323E9EF018}" type="presParOf" srcId="{567922BA-6404-47D9-BDBD-A17F6B0A2126}" destId="{51E1B665-08B1-4FEC-80D9-E2D754715FAE}" srcOrd="3" destOrd="0" presId="urn:microsoft.com/office/officeart/2005/8/layout/list1"/>
    <dgm:cxn modelId="{338DC565-E1BA-4D22-88C7-7DAE7DC9AD95}" type="presParOf" srcId="{567922BA-6404-47D9-BDBD-A17F6B0A2126}" destId="{8608D0FB-1ED2-4D11-82F0-5587E0407FFE}" srcOrd="4" destOrd="0" presId="urn:microsoft.com/office/officeart/2005/8/layout/list1"/>
    <dgm:cxn modelId="{703C8E37-2FDD-42EE-A298-1745777A104B}" type="presParOf" srcId="{8608D0FB-1ED2-4D11-82F0-5587E0407FFE}" destId="{693DEA3A-C4FE-45E4-8DD0-E514BBA10A2F}" srcOrd="0" destOrd="0" presId="urn:microsoft.com/office/officeart/2005/8/layout/list1"/>
    <dgm:cxn modelId="{61A53297-64CA-499A-B4FC-E6CCF4DDA52C}" type="presParOf" srcId="{8608D0FB-1ED2-4D11-82F0-5587E0407FFE}" destId="{C61427DC-68B6-4608-B3BD-E62C863718C3}" srcOrd="1" destOrd="0" presId="urn:microsoft.com/office/officeart/2005/8/layout/list1"/>
    <dgm:cxn modelId="{652B4506-26DB-4226-9105-48E94BF0E4A0}" type="presParOf" srcId="{567922BA-6404-47D9-BDBD-A17F6B0A2126}" destId="{8A8FC0B9-EFDA-485F-AADE-0897F5ECC157}" srcOrd="5" destOrd="0" presId="urn:microsoft.com/office/officeart/2005/8/layout/list1"/>
    <dgm:cxn modelId="{5DA7BB39-B5C7-4AE2-9478-7728CB1FB8C5}" type="presParOf" srcId="{567922BA-6404-47D9-BDBD-A17F6B0A2126}" destId="{0ED8A58A-7C64-4DC3-9C71-C9E9D24243BC}" srcOrd="6" destOrd="0" presId="urn:microsoft.com/office/officeart/2005/8/layout/list1"/>
    <dgm:cxn modelId="{345CB6F9-B65B-4346-A636-BAA7C2408E97}" type="presParOf" srcId="{567922BA-6404-47D9-BDBD-A17F6B0A2126}" destId="{834D468C-E90C-4625-A0CB-595493AEE8D4}" srcOrd="7" destOrd="0" presId="urn:microsoft.com/office/officeart/2005/8/layout/list1"/>
    <dgm:cxn modelId="{5AE676F7-367A-4A9F-BF21-5D577540E3E4}" type="presParOf" srcId="{567922BA-6404-47D9-BDBD-A17F6B0A2126}" destId="{DA93536E-22B7-4653-9762-FCD9B203ED71}" srcOrd="8" destOrd="0" presId="urn:microsoft.com/office/officeart/2005/8/layout/list1"/>
    <dgm:cxn modelId="{E32AAB9C-11B9-4C7C-8DA4-912D73C389E8}" type="presParOf" srcId="{DA93536E-22B7-4653-9762-FCD9B203ED71}" destId="{2A07DC09-A914-469F-AD94-0F2F2C06E2FB}" srcOrd="0" destOrd="0" presId="urn:microsoft.com/office/officeart/2005/8/layout/list1"/>
    <dgm:cxn modelId="{10D28853-C408-4F7A-B697-751A7CB7CCBA}" type="presParOf" srcId="{DA93536E-22B7-4653-9762-FCD9B203ED71}" destId="{7252143C-F4C9-4570-A349-2BE93682B2CA}" srcOrd="1" destOrd="0" presId="urn:microsoft.com/office/officeart/2005/8/layout/list1"/>
    <dgm:cxn modelId="{1E54F4E8-00C7-46EE-82B0-A6B65B02B483}" type="presParOf" srcId="{567922BA-6404-47D9-BDBD-A17F6B0A2126}" destId="{DC1B5DA9-701E-4CE5-88D0-97450A8F40E0}" srcOrd="9" destOrd="0" presId="urn:microsoft.com/office/officeart/2005/8/layout/list1"/>
    <dgm:cxn modelId="{BF7EDB51-662A-4CF8-85A4-2949B255A318}" type="presParOf" srcId="{567922BA-6404-47D9-BDBD-A17F6B0A2126}" destId="{A43F1DDD-50B3-41C5-8555-7C43F404529A}" srcOrd="10"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E38E999-F357-4430-8CBB-09161BE45CC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0546F4A8-3B1B-4D38-953C-D0DC5590FEFC}">
      <dgm:prSet custT="1"/>
      <dgm:spPr>
        <a:solidFill>
          <a:srgbClr val="2E6A8C"/>
        </a:solidFill>
        <a:ln w="25400" cap="flat" cmpd="sng" algn="ctr">
          <a:solidFill>
            <a:srgbClr val="2E6A8C"/>
          </a:solidFill>
          <a:prstDash val="solid"/>
        </a:ln>
        <a:effectLst/>
      </dgm:spPr>
      <dgm:t>
        <a:bodyPr spcFirstLastPara="0" vert="horz" wrap="square" lIns="217742" tIns="0" rIns="217742" bIns="0" numCol="1" spcCol="1270" anchor="ctr" anchorCtr="0"/>
        <a:lstStyle/>
        <a:p>
          <a:pPr marL="0" lvl="0" indent="0" algn="l" defTabSz="1155700">
            <a:lnSpc>
              <a:spcPct val="90000"/>
            </a:lnSpc>
            <a:spcBef>
              <a:spcPct val="0"/>
            </a:spcBef>
            <a:spcAft>
              <a:spcPct val="35000"/>
            </a:spcAft>
            <a:buNone/>
          </a:pPr>
          <a:r>
            <a:rPr lang="en-US" sz="2600" b="1" kern="1200" dirty="0">
              <a:solidFill>
                <a:srgbClr val="FFFFFF"/>
              </a:solidFill>
              <a:latin typeface="Calibri" panose="020F0502020204030204" pitchFamily="34" charset="0"/>
              <a:ea typeface="+mn-ea"/>
              <a:cs typeface="Calibri" panose="020F0502020204030204" pitchFamily="34" charset="0"/>
            </a:rPr>
            <a:t>Structure nearing the end of its useful life, and is more economical to replace then rehabilitate</a:t>
          </a:r>
        </a:p>
      </dgm:t>
    </dgm:pt>
    <dgm:pt modelId="{BA83FAD8-AE63-494F-8E92-1FFAAA65F478}" type="parTrans" cxnId="{BCA1941B-148D-4509-A9DA-2013EE6B5206}">
      <dgm:prSet/>
      <dgm:spPr/>
      <dgm:t>
        <a:bodyPr/>
        <a:lstStyle/>
        <a:p>
          <a:endParaRPr lang="en-US">
            <a:solidFill>
              <a:srgbClr val="2E6A8C"/>
            </a:solidFill>
            <a:latin typeface="Calibri" panose="020F0502020204030204" pitchFamily="34" charset="0"/>
            <a:cs typeface="Calibri" panose="020F0502020204030204" pitchFamily="34" charset="0"/>
          </a:endParaRPr>
        </a:p>
      </dgm:t>
    </dgm:pt>
    <dgm:pt modelId="{3CC37F27-012C-4E9C-A27C-2EFD1E1F643C}" type="sibTrans" cxnId="{BCA1941B-148D-4509-A9DA-2013EE6B5206}">
      <dgm:prSet/>
      <dgm:spPr/>
      <dgm:t>
        <a:bodyPr/>
        <a:lstStyle/>
        <a:p>
          <a:endParaRPr lang="en-US">
            <a:solidFill>
              <a:srgbClr val="2E6A8C"/>
            </a:solidFill>
            <a:latin typeface="Calibri" panose="020F0502020204030204" pitchFamily="34" charset="0"/>
            <a:cs typeface="Calibri" panose="020F0502020204030204" pitchFamily="34" charset="0"/>
          </a:endParaRPr>
        </a:p>
      </dgm:t>
    </dgm:pt>
    <dgm:pt modelId="{8BDF1E74-5FF1-474A-A497-69A5B95CACBD}" type="pres">
      <dgm:prSet presAssocID="{FE38E999-F357-4430-8CBB-09161BE45CCE}" presName="linear" presStyleCnt="0">
        <dgm:presLayoutVars>
          <dgm:dir/>
          <dgm:animLvl val="lvl"/>
          <dgm:resizeHandles val="exact"/>
        </dgm:presLayoutVars>
      </dgm:prSet>
      <dgm:spPr/>
    </dgm:pt>
    <dgm:pt modelId="{D4C704F0-7064-40CF-B568-7226B5116562}" type="pres">
      <dgm:prSet presAssocID="{0546F4A8-3B1B-4D38-953C-D0DC5590FEFC}" presName="parentLin" presStyleCnt="0"/>
      <dgm:spPr/>
    </dgm:pt>
    <dgm:pt modelId="{2C321202-17C5-48F0-89E1-78ACC986B5C6}" type="pres">
      <dgm:prSet presAssocID="{0546F4A8-3B1B-4D38-953C-D0DC5590FEFC}" presName="parentLeftMargin" presStyleLbl="node1" presStyleIdx="0" presStyleCnt="1"/>
      <dgm:spPr/>
    </dgm:pt>
    <dgm:pt modelId="{C1621F69-AD5B-46D1-8C1C-241FDF21299A}" type="pres">
      <dgm:prSet presAssocID="{0546F4A8-3B1B-4D38-953C-D0DC5590FEFC}" presName="parentText" presStyleLbl="node1" presStyleIdx="0" presStyleCnt="1">
        <dgm:presLayoutVars>
          <dgm:chMax val="0"/>
          <dgm:bulletEnabled val="1"/>
        </dgm:presLayoutVars>
      </dgm:prSet>
      <dgm:spPr>
        <a:xfrm>
          <a:off x="411480" y="60161"/>
          <a:ext cx="5760720" cy="413280"/>
        </a:xfrm>
        <a:prstGeom prst="roundRect">
          <a:avLst/>
        </a:prstGeom>
      </dgm:spPr>
    </dgm:pt>
    <dgm:pt modelId="{35B4A0B6-7CB7-478E-AC8B-1CB2A94718C0}" type="pres">
      <dgm:prSet presAssocID="{0546F4A8-3B1B-4D38-953C-D0DC5590FEFC}" presName="negativeSpace" presStyleCnt="0"/>
      <dgm:spPr/>
    </dgm:pt>
    <dgm:pt modelId="{F0A7EF89-84B7-4AD8-9BF4-DC09701C9C18}" type="pres">
      <dgm:prSet presAssocID="{0546F4A8-3B1B-4D38-953C-D0DC5590FEFC}" presName="childText" presStyleLbl="conFgAcc1" presStyleIdx="0" presStyleCnt="1">
        <dgm:presLayoutVars>
          <dgm:bulletEnabled val="1"/>
        </dgm:presLayoutVars>
      </dgm:prSet>
      <dgm:spPr>
        <a:xfrm>
          <a:off x="0" y="266801"/>
          <a:ext cx="8229600" cy="352800"/>
        </a:xfrm>
        <a:prstGeom prst="rect">
          <a:avLst/>
        </a:prstGeom>
        <a:noFill/>
        <a:ln w="25400" cap="flat" cmpd="sng" algn="ctr">
          <a:solidFill>
            <a:srgbClr val="2E6A8C"/>
          </a:solidFill>
          <a:prstDash val="solid"/>
        </a:ln>
        <a:effectLst/>
      </dgm:spPr>
    </dgm:pt>
  </dgm:ptLst>
  <dgm:cxnLst>
    <dgm:cxn modelId="{C404BF0D-3582-4E5A-8496-EA6A65CB0C8E}" type="presOf" srcId="{FE38E999-F357-4430-8CBB-09161BE45CCE}" destId="{8BDF1E74-5FF1-474A-A497-69A5B95CACBD}" srcOrd="0" destOrd="0" presId="urn:microsoft.com/office/officeart/2005/8/layout/list1"/>
    <dgm:cxn modelId="{BCA1941B-148D-4509-A9DA-2013EE6B5206}" srcId="{FE38E999-F357-4430-8CBB-09161BE45CCE}" destId="{0546F4A8-3B1B-4D38-953C-D0DC5590FEFC}" srcOrd="0" destOrd="0" parTransId="{BA83FAD8-AE63-494F-8E92-1FFAAA65F478}" sibTransId="{3CC37F27-012C-4E9C-A27C-2EFD1E1F643C}"/>
    <dgm:cxn modelId="{B941AD54-E517-4698-921E-FBF86553C146}" type="presOf" srcId="{0546F4A8-3B1B-4D38-953C-D0DC5590FEFC}" destId="{C1621F69-AD5B-46D1-8C1C-241FDF21299A}" srcOrd="1" destOrd="0" presId="urn:microsoft.com/office/officeart/2005/8/layout/list1"/>
    <dgm:cxn modelId="{DC5829F5-DA98-4621-ACD3-B8FA550B3DDF}" type="presOf" srcId="{0546F4A8-3B1B-4D38-953C-D0DC5590FEFC}" destId="{2C321202-17C5-48F0-89E1-78ACC986B5C6}" srcOrd="0" destOrd="0" presId="urn:microsoft.com/office/officeart/2005/8/layout/list1"/>
    <dgm:cxn modelId="{17D662B3-E0DB-464E-84A3-18A73CBCCED3}" type="presParOf" srcId="{8BDF1E74-5FF1-474A-A497-69A5B95CACBD}" destId="{D4C704F0-7064-40CF-B568-7226B5116562}" srcOrd="0" destOrd="0" presId="urn:microsoft.com/office/officeart/2005/8/layout/list1"/>
    <dgm:cxn modelId="{7586FA73-1443-4AB9-9DD0-1D073794EE32}" type="presParOf" srcId="{D4C704F0-7064-40CF-B568-7226B5116562}" destId="{2C321202-17C5-48F0-89E1-78ACC986B5C6}" srcOrd="0" destOrd="0" presId="urn:microsoft.com/office/officeart/2005/8/layout/list1"/>
    <dgm:cxn modelId="{03AF6BD0-2436-40B8-816D-01B4B7BDB632}" type="presParOf" srcId="{D4C704F0-7064-40CF-B568-7226B5116562}" destId="{C1621F69-AD5B-46D1-8C1C-241FDF21299A}" srcOrd="1" destOrd="0" presId="urn:microsoft.com/office/officeart/2005/8/layout/list1"/>
    <dgm:cxn modelId="{DB266A28-4592-45EB-826C-A64356737412}" type="presParOf" srcId="{8BDF1E74-5FF1-474A-A497-69A5B95CACBD}" destId="{35B4A0B6-7CB7-478E-AC8B-1CB2A94718C0}" srcOrd="1" destOrd="0" presId="urn:microsoft.com/office/officeart/2005/8/layout/list1"/>
    <dgm:cxn modelId="{E70CF472-B736-4E33-91F6-FB6A0817C6FF}" type="presParOf" srcId="{8BDF1E74-5FF1-474A-A497-69A5B95CACBD}" destId="{F0A7EF89-84B7-4AD8-9BF4-DC09701C9C18}"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E38E999-F357-4430-8CBB-09161BE45CC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0546F4A8-3B1B-4D38-953C-D0DC5590FEFC}">
      <dgm:prSet custT="1"/>
      <dgm:spPr>
        <a:solidFill>
          <a:srgbClr val="2E6A8C"/>
        </a:solidFill>
        <a:ln w="25400" cap="flat" cmpd="sng" algn="ctr">
          <a:solidFill>
            <a:srgbClr val="2E6A8C"/>
          </a:solidFill>
          <a:prstDash val="solid"/>
        </a:ln>
        <a:effectLst/>
      </dgm:spPr>
      <dgm:t>
        <a:bodyPr spcFirstLastPara="0" vert="horz" wrap="square" lIns="217742" tIns="0" rIns="217742" bIns="0" numCol="1" spcCol="1270" anchor="ctr" anchorCtr="0"/>
        <a:lstStyle/>
        <a:p>
          <a:pPr marL="0" lvl="0" indent="0" algn="l" defTabSz="1155700">
            <a:lnSpc>
              <a:spcPct val="90000"/>
            </a:lnSpc>
            <a:spcBef>
              <a:spcPct val="0"/>
            </a:spcBef>
            <a:spcAft>
              <a:spcPts val="0"/>
            </a:spcAft>
            <a:buNone/>
          </a:pPr>
          <a:r>
            <a:rPr lang="en-US" sz="2600" b="1" kern="1200" dirty="0">
              <a:solidFill>
                <a:srgbClr val="FFFFFF"/>
              </a:solidFill>
              <a:latin typeface="Calibri" panose="020F0502020204030204" pitchFamily="34" charset="0"/>
              <a:ea typeface="+mn-ea"/>
              <a:cs typeface="Calibri" panose="020F0502020204030204" pitchFamily="34" charset="0"/>
            </a:rPr>
            <a:t>Replace Structure </a:t>
          </a:r>
        </a:p>
      </dgm:t>
    </dgm:pt>
    <dgm:pt modelId="{BA83FAD8-AE63-494F-8E92-1FFAAA65F478}" type="parTrans" cxnId="{BCA1941B-148D-4509-A9DA-2013EE6B5206}">
      <dgm:prSet/>
      <dgm:spPr/>
      <dgm:t>
        <a:bodyPr/>
        <a:lstStyle/>
        <a:p>
          <a:endParaRPr lang="en-US">
            <a:solidFill>
              <a:srgbClr val="2E6A8C"/>
            </a:solidFill>
            <a:latin typeface="Calibri" panose="020F0502020204030204" pitchFamily="34" charset="0"/>
            <a:cs typeface="Calibri" panose="020F0502020204030204" pitchFamily="34" charset="0"/>
          </a:endParaRPr>
        </a:p>
      </dgm:t>
    </dgm:pt>
    <dgm:pt modelId="{3CC37F27-012C-4E9C-A27C-2EFD1E1F643C}" type="sibTrans" cxnId="{BCA1941B-148D-4509-A9DA-2013EE6B5206}">
      <dgm:prSet/>
      <dgm:spPr/>
      <dgm:t>
        <a:bodyPr/>
        <a:lstStyle/>
        <a:p>
          <a:endParaRPr lang="en-US">
            <a:solidFill>
              <a:srgbClr val="2E6A8C"/>
            </a:solidFill>
            <a:latin typeface="Calibri" panose="020F0502020204030204" pitchFamily="34" charset="0"/>
            <a:cs typeface="Calibri" panose="020F0502020204030204" pitchFamily="34" charset="0"/>
          </a:endParaRPr>
        </a:p>
      </dgm:t>
    </dgm:pt>
    <dgm:pt modelId="{E63A0CA6-0B95-4D46-8102-F6FC34B8DDCF}">
      <dgm:prSet custT="1"/>
      <dgm:spPr>
        <a:solidFill>
          <a:srgbClr val="2E6A8C"/>
        </a:solidFill>
        <a:ln w="25400" cap="flat" cmpd="sng" algn="ctr">
          <a:solidFill>
            <a:srgbClr val="2E6A8C"/>
          </a:solidFill>
          <a:prstDash val="solid"/>
        </a:ln>
        <a:effectLst/>
      </dgm:spPr>
      <dgm:t>
        <a:bodyPr spcFirstLastPara="0" vert="horz" wrap="square" lIns="217742" tIns="0" rIns="217742" bIns="0" numCol="1" spcCol="1270" anchor="ctr" anchorCtr="0"/>
        <a:lstStyle/>
        <a:p>
          <a:r>
            <a:rPr lang="en-US" sz="2600" b="1" kern="1200" dirty="0">
              <a:solidFill>
                <a:srgbClr val="FFFFFF"/>
              </a:solidFill>
              <a:latin typeface="Calibri" panose="020F0502020204030204" pitchFamily="34" charset="0"/>
              <a:ea typeface="+mn-ea"/>
              <a:cs typeface="Calibri" panose="020F0502020204030204" pitchFamily="34" charset="0"/>
            </a:rPr>
            <a:t>Maintain Current Highway Width</a:t>
          </a:r>
        </a:p>
      </dgm:t>
    </dgm:pt>
    <dgm:pt modelId="{43BA081B-8E84-42B5-BC64-11725D100459}" type="parTrans" cxnId="{66C0705D-F568-4541-93D1-926F49066E18}">
      <dgm:prSet/>
      <dgm:spPr/>
      <dgm:t>
        <a:bodyPr/>
        <a:lstStyle/>
        <a:p>
          <a:endParaRPr lang="en-US">
            <a:solidFill>
              <a:srgbClr val="2E6A8C"/>
            </a:solidFill>
            <a:latin typeface="Calibri" panose="020F0502020204030204" pitchFamily="34" charset="0"/>
            <a:cs typeface="Calibri" panose="020F0502020204030204" pitchFamily="34" charset="0"/>
          </a:endParaRPr>
        </a:p>
      </dgm:t>
    </dgm:pt>
    <dgm:pt modelId="{14F0CCDC-948B-46DB-B47A-9F2109269FD4}" type="sibTrans" cxnId="{66C0705D-F568-4541-93D1-926F49066E18}">
      <dgm:prSet/>
      <dgm:spPr/>
      <dgm:t>
        <a:bodyPr/>
        <a:lstStyle/>
        <a:p>
          <a:endParaRPr lang="en-US">
            <a:solidFill>
              <a:srgbClr val="2E6A8C"/>
            </a:solidFill>
            <a:latin typeface="Calibri" panose="020F0502020204030204" pitchFamily="34" charset="0"/>
            <a:cs typeface="Calibri" panose="020F0502020204030204" pitchFamily="34" charset="0"/>
          </a:endParaRPr>
        </a:p>
      </dgm:t>
    </dgm:pt>
    <dgm:pt modelId="{79AE091C-7CCD-49B5-9F56-48964E2A2975}">
      <dgm:prSet custT="1"/>
      <dgm:spPr>
        <a:solidFill>
          <a:srgbClr val="2E6A8C"/>
        </a:solidFill>
        <a:ln w="25400" cap="flat" cmpd="sng" algn="ctr">
          <a:solidFill>
            <a:srgbClr val="2E6A8C"/>
          </a:solidFill>
          <a:prstDash val="solid"/>
        </a:ln>
        <a:effectLst/>
      </dgm:spPr>
      <dgm:t>
        <a:bodyPr spcFirstLastPara="0" vert="horz" wrap="square" lIns="217742" tIns="0" rIns="217742" bIns="0" numCol="1" spcCol="1270" anchor="ctr" anchorCtr="0"/>
        <a:lstStyle/>
        <a:p>
          <a:pPr marL="0" lvl="0" indent="0" algn="l" defTabSz="1155700">
            <a:lnSpc>
              <a:spcPct val="90000"/>
            </a:lnSpc>
            <a:spcBef>
              <a:spcPct val="0"/>
            </a:spcBef>
            <a:spcAft>
              <a:spcPct val="35000"/>
            </a:spcAft>
            <a:buNone/>
          </a:pPr>
          <a:r>
            <a:rPr lang="en-US" sz="2600" b="1" kern="1200" dirty="0">
              <a:solidFill>
                <a:srgbClr val="FFFFFF"/>
              </a:solidFill>
              <a:latin typeface="Calibri" panose="020F0502020204030204" pitchFamily="34" charset="0"/>
              <a:ea typeface="+mn-ea"/>
              <a:cs typeface="Calibri" panose="020F0502020204030204" pitchFamily="34" charset="0"/>
            </a:rPr>
            <a:t>Add Sidewalks to Access Cliffside Park</a:t>
          </a:r>
        </a:p>
      </dgm:t>
    </dgm:pt>
    <dgm:pt modelId="{146E3FE5-CDC0-43F3-A838-52D4C90E6F9C}" type="parTrans" cxnId="{7C6038BD-66D5-4C59-A34D-771220A1D2CA}">
      <dgm:prSet/>
      <dgm:spPr/>
      <dgm:t>
        <a:bodyPr/>
        <a:lstStyle/>
        <a:p>
          <a:endParaRPr lang="en-US">
            <a:solidFill>
              <a:srgbClr val="2E6A8C"/>
            </a:solidFill>
            <a:latin typeface="Calibri" panose="020F0502020204030204" pitchFamily="34" charset="0"/>
            <a:cs typeface="Calibri" panose="020F0502020204030204" pitchFamily="34" charset="0"/>
          </a:endParaRPr>
        </a:p>
      </dgm:t>
    </dgm:pt>
    <dgm:pt modelId="{CCADF748-29A7-4E45-87B8-3F6882F5E099}" type="sibTrans" cxnId="{7C6038BD-66D5-4C59-A34D-771220A1D2CA}">
      <dgm:prSet/>
      <dgm:spPr/>
      <dgm:t>
        <a:bodyPr/>
        <a:lstStyle/>
        <a:p>
          <a:endParaRPr lang="en-US">
            <a:solidFill>
              <a:srgbClr val="2E6A8C"/>
            </a:solidFill>
            <a:latin typeface="Calibri" panose="020F0502020204030204" pitchFamily="34" charset="0"/>
            <a:cs typeface="Calibri" panose="020F0502020204030204" pitchFamily="34" charset="0"/>
          </a:endParaRPr>
        </a:p>
      </dgm:t>
    </dgm:pt>
    <dgm:pt modelId="{8BDF1E74-5FF1-474A-A497-69A5B95CACBD}" type="pres">
      <dgm:prSet presAssocID="{FE38E999-F357-4430-8CBB-09161BE45CCE}" presName="linear" presStyleCnt="0">
        <dgm:presLayoutVars>
          <dgm:dir/>
          <dgm:animLvl val="lvl"/>
          <dgm:resizeHandles val="exact"/>
        </dgm:presLayoutVars>
      </dgm:prSet>
      <dgm:spPr/>
    </dgm:pt>
    <dgm:pt modelId="{D4C704F0-7064-40CF-B568-7226B5116562}" type="pres">
      <dgm:prSet presAssocID="{0546F4A8-3B1B-4D38-953C-D0DC5590FEFC}" presName="parentLin" presStyleCnt="0"/>
      <dgm:spPr/>
    </dgm:pt>
    <dgm:pt modelId="{2C321202-17C5-48F0-89E1-78ACC986B5C6}" type="pres">
      <dgm:prSet presAssocID="{0546F4A8-3B1B-4D38-953C-D0DC5590FEFC}" presName="parentLeftMargin" presStyleLbl="node1" presStyleIdx="0" presStyleCnt="3"/>
      <dgm:spPr/>
    </dgm:pt>
    <dgm:pt modelId="{C1621F69-AD5B-46D1-8C1C-241FDF21299A}" type="pres">
      <dgm:prSet presAssocID="{0546F4A8-3B1B-4D38-953C-D0DC5590FEFC}" presName="parentText" presStyleLbl="node1" presStyleIdx="0" presStyleCnt="3">
        <dgm:presLayoutVars>
          <dgm:chMax val="0"/>
          <dgm:bulletEnabled val="1"/>
        </dgm:presLayoutVars>
      </dgm:prSet>
      <dgm:spPr>
        <a:xfrm>
          <a:off x="411480" y="60161"/>
          <a:ext cx="5760720" cy="413280"/>
        </a:xfrm>
        <a:prstGeom prst="roundRect">
          <a:avLst/>
        </a:prstGeom>
      </dgm:spPr>
    </dgm:pt>
    <dgm:pt modelId="{35B4A0B6-7CB7-478E-AC8B-1CB2A94718C0}" type="pres">
      <dgm:prSet presAssocID="{0546F4A8-3B1B-4D38-953C-D0DC5590FEFC}" presName="negativeSpace" presStyleCnt="0"/>
      <dgm:spPr/>
    </dgm:pt>
    <dgm:pt modelId="{F0A7EF89-84B7-4AD8-9BF4-DC09701C9C18}" type="pres">
      <dgm:prSet presAssocID="{0546F4A8-3B1B-4D38-953C-D0DC5590FEFC}" presName="childText" presStyleLbl="conFgAcc1" presStyleIdx="0" presStyleCnt="3">
        <dgm:presLayoutVars>
          <dgm:bulletEnabled val="1"/>
        </dgm:presLayoutVars>
      </dgm:prSet>
      <dgm:spPr>
        <a:xfrm>
          <a:off x="0" y="266801"/>
          <a:ext cx="8229600" cy="352800"/>
        </a:xfrm>
        <a:prstGeom prst="rect">
          <a:avLst/>
        </a:prstGeom>
        <a:noFill/>
        <a:ln w="25400" cap="flat" cmpd="sng" algn="ctr">
          <a:solidFill>
            <a:srgbClr val="2E6A8C"/>
          </a:solidFill>
          <a:prstDash val="solid"/>
        </a:ln>
        <a:effectLst/>
      </dgm:spPr>
    </dgm:pt>
    <dgm:pt modelId="{8B7FBCAA-05A2-474F-9C1F-0E62CFC90984}" type="pres">
      <dgm:prSet presAssocID="{3CC37F27-012C-4E9C-A27C-2EFD1E1F643C}" presName="spaceBetweenRectangles" presStyleCnt="0"/>
      <dgm:spPr/>
    </dgm:pt>
    <dgm:pt modelId="{6E732930-3794-40D0-9285-85F7FAE4D034}" type="pres">
      <dgm:prSet presAssocID="{E63A0CA6-0B95-4D46-8102-F6FC34B8DDCF}" presName="parentLin" presStyleCnt="0"/>
      <dgm:spPr/>
    </dgm:pt>
    <dgm:pt modelId="{6DC8C818-3AC3-4E5B-9494-C7496F23120D}" type="pres">
      <dgm:prSet presAssocID="{E63A0CA6-0B95-4D46-8102-F6FC34B8DDCF}" presName="parentLeftMargin" presStyleLbl="node1" presStyleIdx="0" presStyleCnt="3"/>
      <dgm:spPr/>
    </dgm:pt>
    <dgm:pt modelId="{92A3B12F-D82E-4128-A2B9-C7DE4D2CBD8A}" type="pres">
      <dgm:prSet presAssocID="{E63A0CA6-0B95-4D46-8102-F6FC34B8DDCF}" presName="parentText" presStyleLbl="node1" presStyleIdx="1" presStyleCnt="3">
        <dgm:presLayoutVars>
          <dgm:chMax val="0"/>
          <dgm:bulletEnabled val="1"/>
        </dgm:presLayoutVars>
      </dgm:prSet>
      <dgm:spPr>
        <a:xfrm>
          <a:off x="411480" y="695201"/>
          <a:ext cx="5760720" cy="413280"/>
        </a:xfrm>
        <a:prstGeom prst="roundRect">
          <a:avLst/>
        </a:prstGeom>
      </dgm:spPr>
    </dgm:pt>
    <dgm:pt modelId="{3A75D080-CC62-4D66-A49B-4DB9F2E4E324}" type="pres">
      <dgm:prSet presAssocID="{E63A0CA6-0B95-4D46-8102-F6FC34B8DDCF}" presName="negativeSpace" presStyleCnt="0"/>
      <dgm:spPr/>
    </dgm:pt>
    <dgm:pt modelId="{1277993C-1BC0-4EAF-ADF8-8FEB820B5A16}" type="pres">
      <dgm:prSet presAssocID="{E63A0CA6-0B95-4D46-8102-F6FC34B8DDCF}" presName="childText" presStyleLbl="conFgAcc1" presStyleIdx="1" presStyleCnt="3">
        <dgm:presLayoutVars>
          <dgm:bulletEnabled val="1"/>
        </dgm:presLayoutVars>
      </dgm:prSet>
      <dgm:spPr>
        <a:xfrm>
          <a:off x="0" y="901842"/>
          <a:ext cx="8229600" cy="352800"/>
        </a:xfrm>
        <a:prstGeom prst="rect">
          <a:avLst/>
        </a:prstGeom>
        <a:noFill/>
        <a:ln w="25400" cap="flat" cmpd="sng" algn="ctr">
          <a:solidFill>
            <a:srgbClr val="2E6A8C"/>
          </a:solidFill>
          <a:prstDash val="solid"/>
        </a:ln>
        <a:effectLst/>
      </dgm:spPr>
    </dgm:pt>
    <dgm:pt modelId="{9AF5A056-30D0-424C-A062-3DBF7C548929}" type="pres">
      <dgm:prSet presAssocID="{14F0CCDC-948B-46DB-B47A-9F2109269FD4}" presName="spaceBetweenRectangles" presStyleCnt="0"/>
      <dgm:spPr/>
    </dgm:pt>
    <dgm:pt modelId="{69C24E79-D9A4-41C4-A44B-76A11744427F}" type="pres">
      <dgm:prSet presAssocID="{79AE091C-7CCD-49B5-9F56-48964E2A2975}" presName="parentLin" presStyleCnt="0"/>
      <dgm:spPr/>
    </dgm:pt>
    <dgm:pt modelId="{9FA55458-0B81-4D05-B529-A02530FFA82E}" type="pres">
      <dgm:prSet presAssocID="{79AE091C-7CCD-49B5-9F56-48964E2A2975}" presName="parentLeftMargin" presStyleLbl="node1" presStyleIdx="1" presStyleCnt="3"/>
      <dgm:spPr/>
    </dgm:pt>
    <dgm:pt modelId="{05EE5F40-B0AF-4027-A3F5-3AACD8D4AE09}" type="pres">
      <dgm:prSet presAssocID="{79AE091C-7CCD-49B5-9F56-48964E2A2975}" presName="parentText" presStyleLbl="node1" presStyleIdx="2" presStyleCnt="3">
        <dgm:presLayoutVars>
          <dgm:chMax val="0"/>
          <dgm:bulletEnabled val="1"/>
        </dgm:presLayoutVars>
      </dgm:prSet>
      <dgm:spPr>
        <a:xfrm>
          <a:off x="411480" y="1330242"/>
          <a:ext cx="5760720" cy="413280"/>
        </a:xfrm>
        <a:prstGeom prst="roundRect">
          <a:avLst/>
        </a:prstGeom>
      </dgm:spPr>
    </dgm:pt>
    <dgm:pt modelId="{B552FAA0-29BE-47D9-A7DD-424245F6CA36}" type="pres">
      <dgm:prSet presAssocID="{79AE091C-7CCD-49B5-9F56-48964E2A2975}" presName="negativeSpace" presStyleCnt="0"/>
      <dgm:spPr/>
    </dgm:pt>
    <dgm:pt modelId="{99595964-5994-45C4-A92C-20171530CCF4}" type="pres">
      <dgm:prSet presAssocID="{79AE091C-7CCD-49B5-9F56-48964E2A2975}" presName="childText" presStyleLbl="conFgAcc1" presStyleIdx="2" presStyleCnt="3">
        <dgm:presLayoutVars>
          <dgm:bulletEnabled val="1"/>
        </dgm:presLayoutVars>
      </dgm:prSet>
      <dgm:spPr>
        <a:xfrm>
          <a:off x="0" y="1536882"/>
          <a:ext cx="8229600" cy="352800"/>
        </a:xfrm>
        <a:prstGeom prst="rect">
          <a:avLst/>
        </a:prstGeom>
        <a:noFill/>
        <a:ln w="25400" cap="flat" cmpd="sng" algn="ctr">
          <a:solidFill>
            <a:srgbClr val="2E6A8C"/>
          </a:solidFill>
          <a:prstDash val="solid"/>
        </a:ln>
        <a:effectLst/>
      </dgm:spPr>
    </dgm:pt>
  </dgm:ptLst>
  <dgm:cxnLst>
    <dgm:cxn modelId="{C404BF0D-3582-4E5A-8496-EA6A65CB0C8E}" type="presOf" srcId="{FE38E999-F357-4430-8CBB-09161BE45CCE}" destId="{8BDF1E74-5FF1-474A-A497-69A5B95CACBD}" srcOrd="0" destOrd="0" presId="urn:microsoft.com/office/officeart/2005/8/layout/list1"/>
    <dgm:cxn modelId="{BCA1941B-148D-4509-A9DA-2013EE6B5206}" srcId="{FE38E999-F357-4430-8CBB-09161BE45CCE}" destId="{0546F4A8-3B1B-4D38-953C-D0DC5590FEFC}" srcOrd="0" destOrd="0" parTransId="{BA83FAD8-AE63-494F-8E92-1FFAAA65F478}" sibTransId="{3CC37F27-012C-4E9C-A27C-2EFD1E1F643C}"/>
    <dgm:cxn modelId="{BDE64A30-8965-4A3B-8126-B5566B2BBC04}" type="presOf" srcId="{E63A0CA6-0B95-4D46-8102-F6FC34B8DDCF}" destId="{6DC8C818-3AC3-4E5B-9494-C7496F23120D}" srcOrd="0" destOrd="0" presId="urn:microsoft.com/office/officeart/2005/8/layout/list1"/>
    <dgm:cxn modelId="{66C0705D-F568-4541-93D1-926F49066E18}" srcId="{FE38E999-F357-4430-8CBB-09161BE45CCE}" destId="{E63A0CA6-0B95-4D46-8102-F6FC34B8DDCF}" srcOrd="1" destOrd="0" parTransId="{43BA081B-8E84-42B5-BC64-11725D100459}" sibTransId="{14F0CCDC-948B-46DB-B47A-9F2109269FD4}"/>
    <dgm:cxn modelId="{B941AD54-E517-4698-921E-FBF86553C146}" type="presOf" srcId="{0546F4A8-3B1B-4D38-953C-D0DC5590FEFC}" destId="{C1621F69-AD5B-46D1-8C1C-241FDF21299A}" srcOrd="1" destOrd="0" presId="urn:microsoft.com/office/officeart/2005/8/layout/list1"/>
    <dgm:cxn modelId="{5999F394-74C6-461E-BB8A-8547B10D43AA}" type="presOf" srcId="{79AE091C-7CCD-49B5-9F56-48964E2A2975}" destId="{9FA55458-0B81-4D05-B529-A02530FFA82E}" srcOrd="0" destOrd="0" presId="urn:microsoft.com/office/officeart/2005/8/layout/list1"/>
    <dgm:cxn modelId="{F5AF2298-2590-4916-BEB9-8E539E68FAA9}" type="presOf" srcId="{79AE091C-7CCD-49B5-9F56-48964E2A2975}" destId="{05EE5F40-B0AF-4027-A3F5-3AACD8D4AE09}" srcOrd="1" destOrd="0" presId="urn:microsoft.com/office/officeart/2005/8/layout/list1"/>
    <dgm:cxn modelId="{7C6038BD-66D5-4C59-A34D-771220A1D2CA}" srcId="{FE38E999-F357-4430-8CBB-09161BE45CCE}" destId="{79AE091C-7CCD-49B5-9F56-48964E2A2975}" srcOrd="2" destOrd="0" parTransId="{146E3FE5-CDC0-43F3-A838-52D4C90E6F9C}" sibTransId="{CCADF748-29A7-4E45-87B8-3F6882F5E099}"/>
    <dgm:cxn modelId="{A28788BE-9283-4B2E-9055-A9CBA56BEDA0}" type="presOf" srcId="{E63A0CA6-0B95-4D46-8102-F6FC34B8DDCF}" destId="{92A3B12F-D82E-4128-A2B9-C7DE4D2CBD8A}" srcOrd="1" destOrd="0" presId="urn:microsoft.com/office/officeart/2005/8/layout/list1"/>
    <dgm:cxn modelId="{DC5829F5-DA98-4621-ACD3-B8FA550B3DDF}" type="presOf" srcId="{0546F4A8-3B1B-4D38-953C-D0DC5590FEFC}" destId="{2C321202-17C5-48F0-89E1-78ACC986B5C6}" srcOrd="0" destOrd="0" presId="urn:microsoft.com/office/officeart/2005/8/layout/list1"/>
    <dgm:cxn modelId="{17D662B3-E0DB-464E-84A3-18A73CBCCED3}" type="presParOf" srcId="{8BDF1E74-5FF1-474A-A497-69A5B95CACBD}" destId="{D4C704F0-7064-40CF-B568-7226B5116562}" srcOrd="0" destOrd="0" presId="urn:microsoft.com/office/officeart/2005/8/layout/list1"/>
    <dgm:cxn modelId="{7586FA73-1443-4AB9-9DD0-1D073794EE32}" type="presParOf" srcId="{D4C704F0-7064-40CF-B568-7226B5116562}" destId="{2C321202-17C5-48F0-89E1-78ACC986B5C6}" srcOrd="0" destOrd="0" presId="urn:microsoft.com/office/officeart/2005/8/layout/list1"/>
    <dgm:cxn modelId="{03AF6BD0-2436-40B8-816D-01B4B7BDB632}" type="presParOf" srcId="{D4C704F0-7064-40CF-B568-7226B5116562}" destId="{C1621F69-AD5B-46D1-8C1C-241FDF21299A}" srcOrd="1" destOrd="0" presId="urn:microsoft.com/office/officeart/2005/8/layout/list1"/>
    <dgm:cxn modelId="{DB266A28-4592-45EB-826C-A64356737412}" type="presParOf" srcId="{8BDF1E74-5FF1-474A-A497-69A5B95CACBD}" destId="{35B4A0B6-7CB7-478E-AC8B-1CB2A94718C0}" srcOrd="1" destOrd="0" presId="urn:microsoft.com/office/officeart/2005/8/layout/list1"/>
    <dgm:cxn modelId="{E70CF472-B736-4E33-91F6-FB6A0817C6FF}" type="presParOf" srcId="{8BDF1E74-5FF1-474A-A497-69A5B95CACBD}" destId="{F0A7EF89-84B7-4AD8-9BF4-DC09701C9C18}" srcOrd="2" destOrd="0" presId="urn:microsoft.com/office/officeart/2005/8/layout/list1"/>
    <dgm:cxn modelId="{C2DBFBE1-A6F8-489D-B087-E0C2CE5695B9}" type="presParOf" srcId="{8BDF1E74-5FF1-474A-A497-69A5B95CACBD}" destId="{8B7FBCAA-05A2-474F-9C1F-0E62CFC90984}" srcOrd="3" destOrd="0" presId="urn:microsoft.com/office/officeart/2005/8/layout/list1"/>
    <dgm:cxn modelId="{4AD0284C-11C2-4652-A377-5DCA93F2C7AE}" type="presParOf" srcId="{8BDF1E74-5FF1-474A-A497-69A5B95CACBD}" destId="{6E732930-3794-40D0-9285-85F7FAE4D034}" srcOrd="4" destOrd="0" presId="urn:microsoft.com/office/officeart/2005/8/layout/list1"/>
    <dgm:cxn modelId="{C09FD456-FA83-4E80-8A22-52D74187DA69}" type="presParOf" srcId="{6E732930-3794-40D0-9285-85F7FAE4D034}" destId="{6DC8C818-3AC3-4E5B-9494-C7496F23120D}" srcOrd="0" destOrd="0" presId="urn:microsoft.com/office/officeart/2005/8/layout/list1"/>
    <dgm:cxn modelId="{77E887E1-ABE5-4DB4-8A26-30D1545F8556}" type="presParOf" srcId="{6E732930-3794-40D0-9285-85F7FAE4D034}" destId="{92A3B12F-D82E-4128-A2B9-C7DE4D2CBD8A}" srcOrd="1" destOrd="0" presId="urn:microsoft.com/office/officeart/2005/8/layout/list1"/>
    <dgm:cxn modelId="{12C64C21-63D0-4CB6-911F-B9A0A726B0D8}" type="presParOf" srcId="{8BDF1E74-5FF1-474A-A497-69A5B95CACBD}" destId="{3A75D080-CC62-4D66-A49B-4DB9F2E4E324}" srcOrd="5" destOrd="0" presId="urn:microsoft.com/office/officeart/2005/8/layout/list1"/>
    <dgm:cxn modelId="{C4042A93-EB38-4850-B337-AFA07DEBDF7A}" type="presParOf" srcId="{8BDF1E74-5FF1-474A-A497-69A5B95CACBD}" destId="{1277993C-1BC0-4EAF-ADF8-8FEB820B5A16}" srcOrd="6" destOrd="0" presId="urn:microsoft.com/office/officeart/2005/8/layout/list1"/>
    <dgm:cxn modelId="{45C0CA18-7363-451B-A04D-AE804131145D}" type="presParOf" srcId="{8BDF1E74-5FF1-474A-A497-69A5B95CACBD}" destId="{9AF5A056-30D0-424C-A062-3DBF7C548929}" srcOrd="7" destOrd="0" presId="urn:microsoft.com/office/officeart/2005/8/layout/list1"/>
    <dgm:cxn modelId="{BDEEB74B-30C7-413B-8060-B705D7FB1E32}" type="presParOf" srcId="{8BDF1E74-5FF1-474A-A497-69A5B95CACBD}" destId="{69C24E79-D9A4-41C4-A44B-76A11744427F}" srcOrd="8" destOrd="0" presId="urn:microsoft.com/office/officeart/2005/8/layout/list1"/>
    <dgm:cxn modelId="{A82BBCC1-99AA-477F-B652-C4328DDC6EC7}" type="presParOf" srcId="{69C24E79-D9A4-41C4-A44B-76A11744427F}" destId="{9FA55458-0B81-4D05-B529-A02530FFA82E}" srcOrd="0" destOrd="0" presId="urn:microsoft.com/office/officeart/2005/8/layout/list1"/>
    <dgm:cxn modelId="{9D69B261-C499-42A9-B4BF-49C8BE094C02}" type="presParOf" srcId="{69C24E79-D9A4-41C4-A44B-76A11744427F}" destId="{05EE5F40-B0AF-4027-A3F5-3AACD8D4AE09}" srcOrd="1" destOrd="0" presId="urn:microsoft.com/office/officeart/2005/8/layout/list1"/>
    <dgm:cxn modelId="{268165C4-2367-4456-9374-C914BF9EEA4F}" type="presParOf" srcId="{8BDF1E74-5FF1-474A-A497-69A5B95CACBD}" destId="{B552FAA0-29BE-47D9-A7DD-424245F6CA36}" srcOrd="9" destOrd="0" presId="urn:microsoft.com/office/officeart/2005/8/layout/list1"/>
    <dgm:cxn modelId="{456B3D5B-2270-4FDA-86BA-34F0FAF58272}" type="presParOf" srcId="{8BDF1E74-5FF1-474A-A497-69A5B95CACBD}" destId="{99595964-5994-45C4-A92C-20171530CCF4}" srcOrd="10"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F8E2796-6538-4BF1-9CC8-F4531ECA531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9CE72B8-99D3-4EA0-8097-8902EC65A0D0}">
      <dgm:prSet/>
      <dgm:spPr>
        <a:solidFill>
          <a:srgbClr val="2E6A8C"/>
        </a:solidFill>
      </dgm:spPr>
      <dgm:t>
        <a:bodyPr/>
        <a:lstStyle/>
        <a:p>
          <a:r>
            <a:rPr lang="en-US" b="1" dirty="0">
              <a:latin typeface="Calibri" panose="020F0502020204030204" pitchFamily="34" charset="0"/>
              <a:cs typeface="Calibri" panose="020F0502020204030204" pitchFamily="34" charset="0"/>
            </a:rPr>
            <a:t>Existing Width is 100 feet</a:t>
          </a:r>
        </a:p>
      </dgm:t>
    </dgm:pt>
    <dgm:pt modelId="{C84E8E52-78E2-48A4-9462-DF2A99CAFEB4}" type="parTrans" cxnId="{BBF90EA4-D5E1-4AA7-BC1F-D20527A050AF}">
      <dgm:prSet/>
      <dgm:spPr/>
      <dgm:t>
        <a:bodyPr/>
        <a:lstStyle/>
        <a:p>
          <a:endParaRPr lang="en-US"/>
        </a:p>
      </dgm:t>
    </dgm:pt>
    <dgm:pt modelId="{CF141CF6-BC34-4DE0-B57C-5DBA89B318DC}" type="sibTrans" cxnId="{BBF90EA4-D5E1-4AA7-BC1F-D20527A050AF}">
      <dgm:prSet/>
      <dgm:spPr/>
      <dgm:t>
        <a:bodyPr/>
        <a:lstStyle/>
        <a:p>
          <a:endParaRPr lang="en-US"/>
        </a:p>
      </dgm:t>
    </dgm:pt>
    <dgm:pt modelId="{0305AB48-B65A-4485-AE5B-6AC5B3F40991}">
      <dgm:prSet/>
      <dgm:spPr>
        <a:solidFill>
          <a:srgbClr val="2E6A8C"/>
        </a:solidFill>
      </dgm:spPr>
      <dgm:t>
        <a:bodyPr/>
        <a:lstStyle/>
        <a:p>
          <a:r>
            <a:rPr lang="en-US" b="1" dirty="0">
              <a:latin typeface="Calibri" panose="020F0502020204030204" pitchFamily="34" charset="0"/>
              <a:cs typeface="Calibri" panose="020F0502020204030204" pitchFamily="34" charset="0"/>
            </a:rPr>
            <a:t>Purchase additional ROW as needed</a:t>
          </a:r>
          <a:endParaRPr lang="en-US" dirty="0">
            <a:latin typeface="Calibri" panose="020F0502020204030204" pitchFamily="34" charset="0"/>
            <a:cs typeface="Calibri" panose="020F0502020204030204" pitchFamily="34" charset="0"/>
          </a:endParaRPr>
        </a:p>
      </dgm:t>
    </dgm:pt>
    <dgm:pt modelId="{689ED209-2B95-4664-BD56-38AE0EC272AB}" type="parTrans" cxnId="{F52A70BE-46E1-482F-887E-A1B6DA1A9113}">
      <dgm:prSet/>
      <dgm:spPr/>
      <dgm:t>
        <a:bodyPr/>
        <a:lstStyle/>
        <a:p>
          <a:endParaRPr lang="en-US"/>
        </a:p>
      </dgm:t>
    </dgm:pt>
    <dgm:pt modelId="{9F62DEF2-E344-4A9F-A0B3-87A5BC9B45A9}" type="sibTrans" cxnId="{F52A70BE-46E1-482F-887E-A1B6DA1A9113}">
      <dgm:prSet/>
      <dgm:spPr/>
      <dgm:t>
        <a:bodyPr/>
        <a:lstStyle/>
        <a:p>
          <a:endParaRPr lang="en-US"/>
        </a:p>
      </dgm:t>
    </dgm:pt>
    <dgm:pt modelId="{204F17A0-5438-4255-B639-7C8F014A306B}">
      <dgm:prSet/>
      <dgm:spPr>
        <a:solidFill>
          <a:srgbClr val="2E6A8C"/>
        </a:solidFill>
      </dgm:spPr>
      <dgm:t>
        <a:bodyPr/>
        <a:lstStyle/>
        <a:p>
          <a:r>
            <a:rPr lang="en-US" b="1" dirty="0">
              <a:latin typeface="Calibri" panose="020F0502020204030204" pitchFamily="34" charset="0"/>
              <a:cs typeface="Calibri" panose="020F0502020204030204" pitchFamily="34" charset="0"/>
            </a:rPr>
            <a:t>Temporary Easements as needed for construction</a:t>
          </a:r>
          <a:endParaRPr lang="en-US" dirty="0">
            <a:latin typeface="Calibri" panose="020F0502020204030204" pitchFamily="34" charset="0"/>
            <a:cs typeface="Calibri" panose="020F0502020204030204" pitchFamily="34" charset="0"/>
          </a:endParaRPr>
        </a:p>
      </dgm:t>
    </dgm:pt>
    <dgm:pt modelId="{69A8A753-A910-4A84-B280-312E0DF4F500}" type="parTrans" cxnId="{935E8217-EF56-4902-860D-C908F1A6D1C5}">
      <dgm:prSet/>
      <dgm:spPr/>
      <dgm:t>
        <a:bodyPr/>
        <a:lstStyle/>
        <a:p>
          <a:endParaRPr lang="en-US"/>
        </a:p>
      </dgm:t>
    </dgm:pt>
    <dgm:pt modelId="{93CB7381-4AD0-42FC-B4F0-DF9F9A8229F7}" type="sibTrans" cxnId="{935E8217-EF56-4902-860D-C908F1A6D1C5}">
      <dgm:prSet/>
      <dgm:spPr/>
      <dgm:t>
        <a:bodyPr/>
        <a:lstStyle/>
        <a:p>
          <a:endParaRPr lang="en-US"/>
        </a:p>
      </dgm:t>
    </dgm:pt>
    <dgm:pt modelId="{7115E22E-4BDB-4C27-8341-F290047CE07C}" type="pres">
      <dgm:prSet presAssocID="{2F8E2796-6538-4BF1-9CC8-F4531ECA5311}" presName="linear" presStyleCnt="0">
        <dgm:presLayoutVars>
          <dgm:dir/>
          <dgm:animLvl val="lvl"/>
          <dgm:resizeHandles val="exact"/>
        </dgm:presLayoutVars>
      </dgm:prSet>
      <dgm:spPr/>
    </dgm:pt>
    <dgm:pt modelId="{B9E8DD40-830D-4EA3-9A42-4C54EE100B82}" type="pres">
      <dgm:prSet presAssocID="{39CE72B8-99D3-4EA0-8097-8902EC65A0D0}" presName="parentLin" presStyleCnt="0"/>
      <dgm:spPr/>
    </dgm:pt>
    <dgm:pt modelId="{7EF7AC0F-4228-481C-99EF-C2EF0E5FC004}" type="pres">
      <dgm:prSet presAssocID="{39CE72B8-99D3-4EA0-8097-8902EC65A0D0}" presName="parentLeftMargin" presStyleLbl="node1" presStyleIdx="0" presStyleCnt="3"/>
      <dgm:spPr/>
    </dgm:pt>
    <dgm:pt modelId="{D5F01131-7CBC-429D-B7B5-7F4AD87E1B43}" type="pres">
      <dgm:prSet presAssocID="{39CE72B8-99D3-4EA0-8097-8902EC65A0D0}" presName="parentText" presStyleLbl="node1" presStyleIdx="0" presStyleCnt="3" custScaleY="114724">
        <dgm:presLayoutVars>
          <dgm:chMax val="0"/>
          <dgm:bulletEnabled val="1"/>
        </dgm:presLayoutVars>
      </dgm:prSet>
      <dgm:spPr/>
    </dgm:pt>
    <dgm:pt modelId="{5A458DF4-F8E6-4692-86C5-B92F06ABB5F3}" type="pres">
      <dgm:prSet presAssocID="{39CE72B8-99D3-4EA0-8097-8902EC65A0D0}" presName="negativeSpace" presStyleCnt="0"/>
      <dgm:spPr/>
    </dgm:pt>
    <dgm:pt modelId="{5EDA0091-4925-4F4C-911D-8A27B63FA010}" type="pres">
      <dgm:prSet presAssocID="{39CE72B8-99D3-4EA0-8097-8902EC65A0D0}" presName="childText" presStyleLbl="conFgAcc1" presStyleIdx="0" presStyleCnt="3" custScaleY="116921">
        <dgm:presLayoutVars>
          <dgm:bulletEnabled val="1"/>
        </dgm:presLayoutVars>
      </dgm:prSet>
      <dgm:spPr>
        <a:noFill/>
        <a:ln>
          <a:solidFill>
            <a:srgbClr val="2E6A8C"/>
          </a:solidFill>
        </a:ln>
      </dgm:spPr>
    </dgm:pt>
    <dgm:pt modelId="{009206AA-C4A4-4993-BEC0-64BEE6B5AA46}" type="pres">
      <dgm:prSet presAssocID="{CF141CF6-BC34-4DE0-B57C-5DBA89B318DC}" presName="spaceBetweenRectangles" presStyleCnt="0"/>
      <dgm:spPr/>
    </dgm:pt>
    <dgm:pt modelId="{E2B8AC2B-D4D8-4994-A2F2-DC301CCC65E7}" type="pres">
      <dgm:prSet presAssocID="{0305AB48-B65A-4485-AE5B-6AC5B3F40991}" presName="parentLin" presStyleCnt="0"/>
      <dgm:spPr/>
    </dgm:pt>
    <dgm:pt modelId="{DBC0183F-CE61-4E70-BDDA-A954A2B2949F}" type="pres">
      <dgm:prSet presAssocID="{0305AB48-B65A-4485-AE5B-6AC5B3F40991}" presName="parentLeftMargin" presStyleLbl="node1" presStyleIdx="0" presStyleCnt="3"/>
      <dgm:spPr/>
    </dgm:pt>
    <dgm:pt modelId="{D8B2C631-640D-4079-8A29-B73D71609CB1}" type="pres">
      <dgm:prSet presAssocID="{0305AB48-B65A-4485-AE5B-6AC5B3F40991}" presName="parentText" presStyleLbl="node1" presStyleIdx="1" presStyleCnt="3" custScaleY="114724">
        <dgm:presLayoutVars>
          <dgm:chMax val="0"/>
          <dgm:bulletEnabled val="1"/>
        </dgm:presLayoutVars>
      </dgm:prSet>
      <dgm:spPr/>
    </dgm:pt>
    <dgm:pt modelId="{103F4CA3-2279-428A-8140-2BEE25DC82BF}" type="pres">
      <dgm:prSet presAssocID="{0305AB48-B65A-4485-AE5B-6AC5B3F40991}" presName="negativeSpace" presStyleCnt="0"/>
      <dgm:spPr/>
    </dgm:pt>
    <dgm:pt modelId="{8C292F7E-CA1F-4F77-96D8-A19D09E41417}" type="pres">
      <dgm:prSet presAssocID="{0305AB48-B65A-4485-AE5B-6AC5B3F40991}" presName="childText" presStyleLbl="conFgAcc1" presStyleIdx="1" presStyleCnt="3" custScaleY="116921">
        <dgm:presLayoutVars>
          <dgm:bulletEnabled val="1"/>
        </dgm:presLayoutVars>
      </dgm:prSet>
      <dgm:spPr>
        <a:noFill/>
        <a:ln>
          <a:solidFill>
            <a:srgbClr val="2E6A8C"/>
          </a:solidFill>
        </a:ln>
      </dgm:spPr>
    </dgm:pt>
    <dgm:pt modelId="{4944C0D6-250F-444E-ADBE-DF8121C7684C}" type="pres">
      <dgm:prSet presAssocID="{9F62DEF2-E344-4A9F-A0B3-87A5BC9B45A9}" presName="spaceBetweenRectangles" presStyleCnt="0"/>
      <dgm:spPr/>
    </dgm:pt>
    <dgm:pt modelId="{B21D2663-76FC-4C39-854B-073C78182728}" type="pres">
      <dgm:prSet presAssocID="{204F17A0-5438-4255-B639-7C8F014A306B}" presName="parentLin" presStyleCnt="0"/>
      <dgm:spPr/>
    </dgm:pt>
    <dgm:pt modelId="{FD27F6FD-D933-4B19-AE9B-C46A090042A8}" type="pres">
      <dgm:prSet presAssocID="{204F17A0-5438-4255-B639-7C8F014A306B}" presName="parentLeftMargin" presStyleLbl="node1" presStyleIdx="1" presStyleCnt="3"/>
      <dgm:spPr/>
    </dgm:pt>
    <dgm:pt modelId="{1F77EAEC-6430-40AC-AD8E-588345CE8263}" type="pres">
      <dgm:prSet presAssocID="{204F17A0-5438-4255-B639-7C8F014A306B}" presName="parentText" presStyleLbl="node1" presStyleIdx="2" presStyleCnt="3" custScaleY="114724">
        <dgm:presLayoutVars>
          <dgm:chMax val="0"/>
          <dgm:bulletEnabled val="1"/>
        </dgm:presLayoutVars>
      </dgm:prSet>
      <dgm:spPr/>
    </dgm:pt>
    <dgm:pt modelId="{BE5F0E86-E7E4-425C-A254-4BB7D8BFED72}" type="pres">
      <dgm:prSet presAssocID="{204F17A0-5438-4255-B639-7C8F014A306B}" presName="negativeSpace" presStyleCnt="0"/>
      <dgm:spPr/>
    </dgm:pt>
    <dgm:pt modelId="{9B80D8EA-49C6-4BC7-BAAC-45DD759E5AFE}" type="pres">
      <dgm:prSet presAssocID="{204F17A0-5438-4255-B639-7C8F014A306B}" presName="childText" presStyleLbl="conFgAcc1" presStyleIdx="2" presStyleCnt="3" custScaleY="116921">
        <dgm:presLayoutVars>
          <dgm:bulletEnabled val="1"/>
        </dgm:presLayoutVars>
      </dgm:prSet>
      <dgm:spPr>
        <a:noFill/>
        <a:ln>
          <a:solidFill>
            <a:srgbClr val="2E6A8C"/>
          </a:solidFill>
        </a:ln>
      </dgm:spPr>
    </dgm:pt>
  </dgm:ptLst>
  <dgm:cxnLst>
    <dgm:cxn modelId="{0C286204-37D9-4EC3-BA83-CCECC2F93B14}" type="presOf" srcId="{0305AB48-B65A-4485-AE5B-6AC5B3F40991}" destId="{DBC0183F-CE61-4E70-BDDA-A954A2B2949F}" srcOrd="0" destOrd="0" presId="urn:microsoft.com/office/officeart/2005/8/layout/list1"/>
    <dgm:cxn modelId="{935E8217-EF56-4902-860D-C908F1A6D1C5}" srcId="{2F8E2796-6538-4BF1-9CC8-F4531ECA5311}" destId="{204F17A0-5438-4255-B639-7C8F014A306B}" srcOrd="2" destOrd="0" parTransId="{69A8A753-A910-4A84-B280-312E0DF4F500}" sibTransId="{93CB7381-4AD0-42FC-B4F0-DF9F9A8229F7}"/>
    <dgm:cxn modelId="{97E8E164-C572-4514-8BE0-9310B6CE54C5}" type="presOf" srcId="{204F17A0-5438-4255-B639-7C8F014A306B}" destId="{1F77EAEC-6430-40AC-AD8E-588345CE8263}" srcOrd="1" destOrd="0" presId="urn:microsoft.com/office/officeart/2005/8/layout/list1"/>
    <dgm:cxn modelId="{F1F17469-361E-486E-BF14-6449F630AA30}" type="presOf" srcId="{39CE72B8-99D3-4EA0-8097-8902EC65A0D0}" destId="{7EF7AC0F-4228-481C-99EF-C2EF0E5FC004}" srcOrd="0" destOrd="0" presId="urn:microsoft.com/office/officeart/2005/8/layout/list1"/>
    <dgm:cxn modelId="{BBF90EA4-D5E1-4AA7-BC1F-D20527A050AF}" srcId="{2F8E2796-6538-4BF1-9CC8-F4531ECA5311}" destId="{39CE72B8-99D3-4EA0-8097-8902EC65A0D0}" srcOrd="0" destOrd="0" parTransId="{C84E8E52-78E2-48A4-9462-DF2A99CAFEB4}" sibTransId="{CF141CF6-BC34-4DE0-B57C-5DBA89B318DC}"/>
    <dgm:cxn modelId="{5C6A21B7-5C1A-49CB-9873-88078F032B7D}" type="presOf" srcId="{2F8E2796-6538-4BF1-9CC8-F4531ECA5311}" destId="{7115E22E-4BDB-4C27-8341-F290047CE07C}" srcOrd="0" destOrd="0" presId="urn:microsoft.com/office/officeart/2005/8/layout/list1"/>
    <dgm:cxn modelId="{F52A70BE-46E1-482F-887E-A1B6DA1A9113}" srcId="{2F8E2796-6538-4BF1-9CC8-F4531ECA5311}" destId="{0305AB48-B65A-4485-AE5B-6AC5B3F40991}" srcOrd="1" destOrd="0" parTransId="{689ED209-2B95-4664-BD56-38AE0EC272AB}" sibTransId="{9F62DEF2-E344-4A9F-A0B3-87A5BC9B45A9}"/>
    <dgm:cxn modelId="{9A028DCF-BAF8-41F8-8198-1AFD8EF3754D}" type="presOf" srcId="{0305AB48-B65A-4485-AE5B-6AC5B3F40991}" destId="{D8B2C631-640D-4079-8A29-B73D71609CB1}" srcOrd="1" destOrd="0" presId="urn:microsoft.com/office/officeart/2005/8/layout/list1"/>
    <dgm:cxn modelId="{848D8DE1-FBF7-4E67-9CEF-2949297C8639}" type="presOf" srcId="{204F17A0-5438-4255-B639-7C8F014A306B}" destId="{FD27F6FD-D933-4B19-AE9B-C46A090042A8}" srcOrd="0" destOrd="0" presId="urn:microsoft.com/office/officeart/2005/8/layout/list1"/>
    <dgm:cxn modelId="{AC14B9FC-CBD0-4173-B65E-A25124139EA6}" type="presOf" srcId="{39CE72B8-99D3-4EA0-8097-8902EC65A0D0}" destId="{D5F01131-7CBC-429D-B7B5-7F4AD87E1B43}" srcOrd="1" destOrd="0" presId="urn:microsoft.com/office/officeart/2005/8/layout/list1"/>
    <dgm:cxn modelId="{4D46AD32-F409-406F-B941-B7C81E819EC8}" type="presParOf" srcId="{7115E22E-4BDB-4C27-8341-F290047CE07C}" destId="{B9E8DD40-830D-4EA3-9A42-4C54EE100B82}" srcOrd="0" destOrd="0" presId="urn:microsoft.com/office/officeart/2005/8/layout/list1"/>
    <dgm:cxn modelId="{A7C8D43B-3034-4AFA-B91F-738D329409C2}" type="presParOf" srcId="{B9E8DD40-830D-4EA3-9A42-4C54EE100B82}" destId="{7EF7AC0F-4228-481C-99EF-C2EF0E5FC004}" srcOrd="0" destOrd="0" presId="urn:microsoft.com/office/officeart/2005/8/layout/list1"/>
    <dgm:cxn modelId="{BFBE2D22-2D50-459F-B79C-EE0D827FFFC6}" type="presParOf" srcId="{B9E8DD40-830D-4EA3-9A42-4C54EE100B82}" destId="{D5F01131-7CBC-429D-B7B5-7F4AD87E1B43}" srcOrd="1" destOrd="0" presId="urn:microsoft.com/office/officeart/2005/8/layout/list1"/>
    <dgm:cxn modelId="{67663877-AEC3-45F3-A509-E303E17C9824}" type="presParOf" srcId="{7115E22E-4BDB-4C27-8341-F290047CE07C}" destId="{5A458DF4-F8E6-4692-86C5-B92F06ABB5F3}" srcOrd="1" destOrd="0" presId="urn:microsoft.com/office/officeart/2005/8/layout/list1"/>
    <dgm:cxn modelId="{1D685537-DF66-4488-95F2-08B7020C02BA}" type="presParOf" srcId="{7115E22E-4BDB-4C27-8341-F290047CE07C}" destId="{5EDA0091-4925-4F4C-911D-8A27B63FA010}" srcOrd="2" destOrd="0" presId="urn:microsoft.com/office/officeart/2005/8/layout/list1"/>
    <dgm:cxn modelId="{B1900057-3C95-4244-A43F-FD3141797DCD}" type="presParOf" srcId="{7115E22E-4BDB-4C27-8341-F290047CE07C}" destId="{009206AA-C4A4-4993-BEC0-64BEE6B5AA46}" srcOrd="3" destOrd="0" presId="urn:microsoft.com/office/officeart/2005/8/layout/list1"/>
    <dgm:cxn modelId="{993FF096-72F8-47F0-843F-7FE3B788261F}" type="presParOf" srcId="{7115E22E-4BDB-4C27-8341-F290047CE07C}" destId="{E2B8AC2B-D4D8-4994-A2F2-DC301CCC65E7}" srcOrd="4" destOrd="0" presId="urn:microsoft.com/office/officeart/2005/8/layout/list1"/>
    <dgm:cxn modelId="{5BC54DE3-A2BF-4309-9072-E7C176F16AB1}" type="presParOf" srcId="{E2B8AC2B-D4D8-4994-A2F2-DC301CCC65E7}" destId="{DBC0183F-CE61-4E70-BDDA-A954A2B2949F}" srcOrd="0" destOrd="0" presId="urn:microsoft.com/office/officeart/2005/8/layout/list1"/>
    <dgm:cxn modelId="{026A9CF8-AFE3-4A9D-BD3C-5A74E3128770}" type="presParOf" srcId="{E2B8AC2B-D4D8-4994-A2F2-DC301CCC65E7}" destId="{D8B2C631-640D-4079-8A29-B73D71609CB1}" srcOrd="1" destOrd="0" presId="urn:microsoft.com/office/officeart/2005/8/layout/list1"/>
    <dgm:cxn modelId="{55EF817C-760B-4C55-98B0-1CCC57AD4D92}" type="presParOf" srcId="{7115E22E-4BDB-4C27-8341-F290047CE07C}" destId="{103F4CA3-2279-428A-8140-2BEE25DC82BF}" srcOrd="5" destOrd="0" presId="urn:microsoft.com/office/officeart/2005/8/layout/list1"/>
    <dgm:cxn modelId="{DFCE03FD-7DA4-4E2D-B854-5E927B4E384B}" type="presParOf" srcId="{7115E22E-4BDB-4C27-8341-F290047CE07C}" destId="{8C292F7E-CA1F-4F77-96D8-A19D09E41417}" srcOrd="6" destOrd="0" presId="urn:microsoft.com/office/officeart/2005/8/layout/list1"/>
    <dgm:cxn modelId="{540892EB-0427-408E-991F-6CA56D9BF815}" type="presParOf" srcId="{7115E22E-4BDB-4C27-8341-F290047CE07C}" destId="{4944C0D6-250F-444E-ADBE-DF8121C7684C}" srcOrd="7" destOrd="0" presId="urn:microsoft.com/office/officeart/2005/8/layout/list1"/>
    <dgm:cxn modelId="{5A3261CD-2782-4EF4-9A8D-08C52D514171}" type="presParOf" srcId="{7115E22E-4BDB-4C27-8341-F290047CE07C}" destId="{B21D2663-76FC-4C39-854B-073C78182728}" srcOrd="8" destOrd="0" presId="urn:microsoft.com/office/officeart/2005/8/layout/list1"/>
    <dgm:cxn modelId="{C758EEE1-B8D0-4D0F-9E4D-C70ABD8F565F}" type="presParOf" srcId="{B21D2663-76FC-4C39-854B-073C78182728}" destId="{FD27F6FD-D933-4B19-AE9B-C46A090042A8}" srcOrd="0" destOrd="0" presId="urn:microsoft.com/office/officeart/2005/8/layout/list1"/>
    <dgm:cxn modelId="{02A7C3AC-3048-445F-9BEF-270AF7317840}" type="presParOf" srcId="{B21D2663-76FC-4C39-854B-073C78182728}" destId="{1F77EAEC-6430-40AC-AD8E-588345CE8263}" srcOrd="1" destOrd="0" presId="urn:microsoft.com/office/officeart/2005/8/layout/list1"/>
    <dgm:cxn modelId="{85A98EF7-66DD-47D5-85ED-106267C53811}" type="presParOf" srcId="{7115E22E-4BDB-4C27-8341-F290047CE07C}" destId="{BE5F0E86-E7E4-425C-A254-4BB7D8BFED72}" srcOrd="9" destOrd="0" presId="urn:microsoft.com/office/officeart/2005/8/layout/list1"/>
    <dgm:cxn modelId="{02ED9EEF-7F04-471A-9D88-1FE92F10D7AE}" type="presParOf" srcId="{7115E22E-4BDB-4C27-8341-F290047CE07C}" destId="{9B80D8EA-49C6-4BC7-BAAC-45DD759E5AFE}"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91968881-A883-4B90-9DEE-E9CFA6B9971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7BBD44F1-F09E-4F6D-91EA-BEF618C41F0C}">
      <dgm:prSet/>
      <dgm:spPr>
        <a:solidFill>
          <a:srgbClr val="2E6A8C"/>
        </a:solidFill>
        <a:ln>
          <a:noFill/>
        </a:ln>
      </dgm:spPr>
      <dgm:t>
        <a:bodyPr/>
        <a:lstStyle/>
        <a:p>
          <a:r>
            <a:rPr lang="en-US" b="1" dirty="0">
              <a:latin typeface="Calibri" panose="020F0502020204030204" pitchFamily="34" charset="0"/>
              <a:cs typeface="Calibri" panose="020F0502020204030204" pitchFamily="34" charset="0"/>
            </a:rPr>
            <a:t>Private Property in Public ROW</a:t>
          </a:r>
          <a:endParaRPr lang="en-US" dirty="0">
            <a:latin typeface="Calibri" panose="020F0502020204030204" pitchFamily="34" charset="0"/>
            <a:cs typeface="Calibri" panose="020F0502020204030204" pitchFamily="34" charset="0"/>
          </a:endParaRPr>
        </a:p>
      </dgm:t>
    </dgm:pt>
    <dgm:pt modelId="{01350746-A9CA-412B-82CF-2D929BDD4E00}" type="parTrans" cxnId="{5E444FC6-F809-48D6-95FA-14CE71A08921}">
      <dgm:prSet/>
      <dgm:spPr/>
      <dgm:t>
        <a:bodyPr/>
        <a:lstStyle/>
        <a:p>
          <a:endParaRPr lang="en-US">
            <a:latin typeface="Calibri" panose="020F0502020204030204" pitchFamily="34" charset="0"/>
            <a:cs typeface="Calibri" panose="020F0502020204030204" pitchFamily="34" charset="0"/>
          </a:endParaRPr>
        </a:p>
      </dgm:t>
    </dgm:pt>
    <dgm:pt modelId="{B892882F-682E-4B32-B40B-8ACFAB35AE96}" type="sibTrans" cxnId="{5E444FC6-F809-48D6-95FA-14CE71A08921}">
      <dgm:prSet/>
      <dgm:spPr/>
      <dgm:t>
        <a:bodyPr/>
        <a:lstStyle/>
        <a:p>
          <a:endParaRPr lang="en-US">
            <a:latin typeface="Calibri" panose="020F0502020204030204" pitchFamily="34" charset="0"/>
            <a:cs typeface="Calibri" panose="020F0502020204030204" pitchFamily="34" charset="0"/>
          </a:endParaRPr>
        </a:p>
      </dgm:t>
    </dgm:pt>
    <dgm:pt modelId="{DBD42549-05FC-4A2A-8A4A-93C2AA526C7B}">
      <dgm:prSet/>
      <dgm:spPr>
        <a:solidFill>
          <a:srgbClr val="2E6A8C"/>
        </a:solidFill>
        <a:ln>
          <a:noFill/>
        </a:ln>
      </dgm:spPr>
      <dgm:t>
        <a:bodyPr/>
        <a:lstStyle/>
        <a:p>
          <a:r>
            <a:rPr lang="en-US" b="1" dirty="0">
              <a:latin typeface="Calibri" panose="020F0502020204030204" pitchFamily="34" charset="0"/>
              <a:cs typeface="Calibri" panose="020F0502020204030204" pitchFamily="34" charset="0"/>
            </a:rPr>
            <a:t>Examples</a:t>
          </a:r>
          <a:endParaRPr lang="en-US" dirty="0">
            <a:latin typeface="Calibri" panose="020F0502020204030204" pitchFamily="34" charset="0"/>
            <a:cs typeface="Calibri" panose="020F0502020204030204" pitchFamily="34" charset="0"/>
          </a:endParaRPr>
        </a:p>
      </dgm:t>
    </dgm:pt>
    <dgm:pt modelId="{5BFA7156-DEA6-4ADF-8053-4963FAEDC983}" type="parTrans" cxnId="{B5FC404C-EAA7-41CE-8686-E6A1DA2E50C6}">
      <dgm:prSet/>
      <dgm:spPr/>
      <dgm:t>
        <a:bodyPr/>
        <a:lstStyle/>
        <a:p>
          <a:endParaRPr lang="en-US">
            <a:latin typeface="Calibri" panose="020F0502020204030204" pitchFamily="34" charset="0"/>
            <a:cs typeface="Calibri" panose="020F0502020204030204" pitchFamily="34" charset="0"/>
          </a:endParaRPr>
        </a:p>
      </dgm:t>
    </dgm:pt>
    <dgm:pt modelId="{84D9A686-7CD1-406F-B361-76CB7D6E1A8A}" type="sibTrans" cxnId="{B5FC404C-EAA7-41CE-8686-E6A1DA2E50C6}">
      <dgm:prSet/>
      <dgm:spPr/>
      <dgm:t>
        <a:bodyPr/>
        <a:lstStyle/>
        <a:p>
          <a:endParaRPr lang="en-US">
            <a:latin typeface="Calibri" panose="020F0502020204030204" pitchFamily="34" charset="0"/>
            <a:cs typeface="Calibri" panose="020F0502020204030204" pitchFamily="34" charset="0"/>
          </a:endParaRPr>
        </a:p>
      </dgm:t>
    </dgm:pt>
    <dgm:pt modelId="{C71C3DB1-4A61-4C96-8EC0-0C65261DF63E}">
      <dgm:prSet custT="1"/>
      <dgm:spPr>
        <a:solidFill>
          <a:srgbClr val="FDB917">
            <a:alpha val="90000"/>
          </a:srgbClr>
        </a:solidFill>
        <a:ln>
          <a:solidFill>
            <a:srgbClr val="741112">
              <a:alpha val="90000"/>
            </a:srgbClr>
          </a:solidFill>
        </a:ln>
      </dgm:spPr>
      <dgm:t>
        <a:bodyPr/>
        <a:lstStyle/>
        <a:p>
          <a:r>
            <a:rPr lang="en-US" sz="2600" b="1" dirty="0">
              <a:solidFill>
                <a:srgbClr val="741112"/>
              </a:solidFill>
              <a:latin typeface="Calibri" panose="020F0502020204030204" pitchFamily="34" charset="0"/>
              <a:cs typeface="Calibri" panose="020F0502020204030204" pitchFamily="34" charset="0"/>
            </a:rPr>
            <a:t>Signs</a:t>
          </a:r>
          <a:endParaRPr lang="en-US" sz="2600" dirty="0">
            <a:solidFill>
              <a:srgbClr val="741112"/>
            </a:solidFill>
            <a:latin typeface="Calibri" panose="020F0502020204030204" pitchFamily="34" charset="0"/>
            <a:cs typeface="Calibri" panose="020F0502020204030204" pitchFamily="34" charset="0"/>
          </a:endParaRPr>
        </a:p>
      </dgm:t>
    </dgm:pt>
    <dgm:pt modelId="{A905781C-6FF9-432D-AB60-ECA9F3BE4113}" type="parTrans" cxnId="{DDF4A118-C3DA-4E9A-96E3-0B1D7E25B327}">
      <dgm:prSet/>
      <dgm:spPr/>
      <dgm:t>
        <a:bodyPr/>
        <a:lstStyle/>
        <a:p>
          <a:endParaRPr lang="en-US">
            <a:latin typeface="Calibri" panose="020F0502020204030204" pitchFamily="34" charset="0"/>
            <a:cs typeface="Calibri" panose="020F0502020204030204" pitchFamily="34" charset="0"/>
          </a:endParaRPr>
        </a:p>
      </dgm:t>
    </dgm:pt>
    <dgm:pt modelId="{2578BFDF-B49E-4CC5-B57A-6DC1BCDA90FE}" type="sibTrans" cxnId="{DDF4A118-C3DA-4E9A-96E3-0B1D7E25B327}">
      <dgm:prSet/>
      <dgm:spPr/>
      <dgm:t>
        <a:bodyPr/>
        <a:lstStyle/>
        <a:p>
          <a:endParaRPr lang="en-US">
            <a:latin typeface="Calibri" panose="020F0502020204030204" pitchFamily="34" charset="0"/>
            <a:cs typeface="Calibri" panose="020F0502020204030204" pitchFamily="34" charset="0"/>
          </a:endParaRPr>
        </a:p>
      </dgm:t>
    </dgm:pt>
    <dgm:pt modelId="{AD3A8C53-65B9-48D2-8B23-3C7C42217B9A}">
      <dgm:prSet custT="1"/>
      <dgm:spPr>
        <a:solidFill>
          <a:srgbClr val="FDB917">
            <a:alpha val="90000"/>
          </a:srgbClr>
        </a:solidFill>
        <a:ln>
          <a:solidFill>
            <a:srgbClr val="741112">
              <a:alpha val="90000"/>
            </a:srgbClr>
          </a:solidFill>
        </a:ln>
      </dgm:spPr>
      <dgm:t>
        <a:bodyPr/>
        <a:lstStyle/>
        <a:p>
          <a:r>
            <a:rPr lang="en-US" sz="2600" b="1" dirty="0">
              <a:solidFill>
                <a:srgbClr val="741112"/>
              </a:solidFill>
              <a:latin typeface="Calibri" panose="020F0502020204030204" pitchFamily="34" charset="0"/>
              <a:cs typeface="Calibri" panose="020F0502020204030204" pitchFamily="34" charset="0"/>
            </a:rPr>
            <a:t>Private Use (Parking)</a:t>
          </a:r>
          <a:endParaRPr lang="en-US" sz="2600" dirty="0">
            <a:solidFill>
              <a:srgbClr val="741112"/>
            </a:solidFill>
            <a:latin typeface="Calibri" panose="020F0502020204030204" pitchFamily="34" charset="0"/>
            <a:cs typeface="Calibri" panose="020F0502020204030204" pitchFamily="34" charset="0"/>
          </a:endParaRPr>
        </a:p>
      </dgm:t>
    </dgm:pt>
    <dgm:pt modelId="{23E4B28C-32DF-4871-94F2-2D262219F63E}" type="parTrans" cxnId="{5E05C222-93F7-435C-80BC-050440D47283}">
      <dgm:prSet/>
      <dgm:spPr/>
      <dgm:t>
        <a:bodyPr/>
        <a:lstStyle/>
        <a:p>
          <a:endParaRPr lang="en-US">
            <a:latin typeface="Calibri" panose="020F0502020204030204" pitchFamily="34" charset="0"/>
            <a:cs typeface="Calibri" panose="020F0502020204030204" pitchFamily="34" charset="0"/>
          </a:endParaRPr>
        </a:p>
      </dgm:t>
    </dgm:pt>
    <dgm:pt modelId="{E05B6564-B49D-4DEF-BA68-6ED2579E2F47}" type="sibTrans" cxnId="{5E05C222-93F7-435C-80BC-050440D47283}">
      <dgm:prSet/>
      <dgm:spPr/>
      <dgm:t>
        <a:bodyPr/>
        <a:lstStyle/>
        <a:p>
          <a:endParaRPr lang="en-US">
            <a:latin typeface="Calibri" panose="020F0502020204030204" pitchFamily="34" charset="0"/>
            <a:cs typeface="Calibri" panose="020F0502020204030204" pitchFamily="34" charset="0"/>
          </a:endParaRPr>
        </a:p>
      </dgm:t>
    </dgm:pt>
    <dgm:pt modelId="{8D9A5F8E-CE73-4C9C-B91B-B06B7B1E01A6}">
      <dgm:prSet custT="1"/>
      <dgm:spPr>
        <a:solidFill>
          <a:srgbClr val="FDB917">
            <a:alpha val="90000"/>
          </a:srgbClr>
        </a:solidFill>
        <a:ln>
          <a:solidFill>
            <a:srgbClr val="741112">
              <a:alpha val="90000"/>
            </a:srgbClr>
          </a:solidFill>
        </a:ln>
      </dgm:spPr>
      <dgm:t>
        <a:bodyPr/>
        <a:lstStyle/>
        <a:p>
          <a:r>
            <a:rPr lang="en-US" sz="2600" b="1" dirty="0">
              <a:solidFill>
                <a:srgbClr val="741112"/>
              </a:solidFill>
              <a:latin typeface="Calibri" panose="020F0502020204030204" pitchFamily="34" charset="0"/>
              <a:cs typeface="Calibri" panose="020F0502020204030204" pitchFamily="34" charset="0"/>
            </a:rPr>
            <a:t>Landscaping Items</a:t>
          </a:r>
          <a:endParaRPr lang="en-US" sz="2600" dirty="0">
            <a:solidFill>
              <a:srgbClr val="741112"/>
            </a:solidFill>
            <a:latin typeface="Calibri" panose="020F0502020204030204" pitchFamily="34" charset="0"/>
            <a:cs typeface="Calibri" panose="020F0502020204030204" pitchFamily="34" charset="0"/>
          </a:endParaRPr>
        </a:p>
      </dgm:t>
    </dgm:pt>
    <dgm:pt modelId="{333095C6-0127-45E0-864A-D9AFEB6E7628}" type="parTrans" cxnId="{2F15E6EE-3D59-47B0-93A7-8C9F21C545D3}">
      <dgm:prSet/>
      <dgm:spPr/>
      <dgm:t>
        <a:bodyPr/>
        <a:lstStyle/>
        <a:p>
          <a:endParaRPr lang="en-US">
            <a:latin typeface="Calibri" panose="020F0502020204030204" pitchFamily="34" charset="0"/>
            <a:cs typeface="Calibri" panose="020F0502020204030204" pitchFamily="34" charset="0"/>
          </a:endParaRPr>
        </a:p>
      </dgm:t>
    </dgm:pt>
    <dgm:pt modelId="{4B4863C3-5F0F-4394-8833-4D92296D3C3A}" type="sibTrans" cxnId="{2F15E6EE-3D59-47B0-93A7-8C9F21C545D3}">
      <dgm:prSet/>
      <dgm:spPr/>
      <dgm:t>
        <a:bodyPr/>
        <a:lstStyle/>
        <a:p>
          <a:endParaRPr lang="en-US">
            <a:latin typeface="Calibri" panose="020F0502020204030204" pitchFamily="34" charset="0"/>
            <a:cs typeface="Calibri" panose="020F0502020204030204" pitchFamily="34" charset="0"/>
          </a:endParaRPr>
        </a:p>
      </dgm:t>
    </dgm:pt>
    <dgm:pt modelId="{7841BA9A-3AD4-4AEF-B9D8-E0818139E5C2}">
      <dgm:prSet/>
      <dgm:spPr>
        <a:solidFill>
          <a:srgbClr val="2E6A8C"/>
        </a:solidFill>
        <a:ln>
          <a:noFill/>
        </a:ln>
      </dgm:spPr>
      <dgm:t>
        <a:bodyPr/>
        <a:lstStyle/>
        <a:p>
          <a:r>
            <a:rPr lang="en-US" b="1" dirty="0">
              <a:latin typeface="Calibri" panose="020F0502020204030204" pitchFamily="34" charset="0"/>
              <a:cs typeface="Calibri" panose="020F0502020204030204" pitchFamily="34" charset="0"/>
            </a:rPr>
            <a:t>Notification</a:t>
          </a:r>
          <a:endParaRPr lang="en-US" dirty="0">
            <a:latin typeface="Calibri" panose="020F0502020204030204" pitchFamily="34" charset="0"/>
            <a:cs typeface="Calibri" panose="020F0502020204030204" pitchFamily="34" charset="0"/>
          </a:endParaRPr>
        </a:p>
      </dgm:t>
    </dgm:pt>
    <dgm:pt modelId="{B2B0DB4A-5EB1-4905-AE78-83B0B78E770B}" type="parTrans" cxnId="{3166D8E7-EA4C-47C7-8748-33E581102CD2}">
      <dgm:prSet/>
      <dgm:spPr/>
      <dgm:t>
        <a:bodyPr/>
        <a:lstStyle/>
        <a:p>
          <a:endParaRPr lang="en-US">
            <a:latin typeface="Calibri" panose="020F0502020204030204" pitchFamily="34" charset="0"/>
            <a:cs typeface="Calibri" panose="020F0502020204030204" pitchFamily="34" charset="0"/>
          </a:endParaRPr>
        </a:p>
      </dgm:t>
    </dgm:pt>
    <dgm:pt modelId="{22BF2139-FFAA-4A7E-B017-5B7F9F983CC7}" type="sibTrans" cxnId="{3166D8E7-EA4C-47C7-8748-33E581102CD2}">
      <dgm:prSet/>
      <dgm:spPr/>
      <dgm:t>
        <a:bodyPr/>
        <a:lstStyle/>
        <a:p>
          <a:endParaRPr lang="en-US">
            <a:latin typeface="Calibri" panose="020F0502020204030204" pitchFamily="34" charset="0"/>
            <a:cs typeface="Calibri" panose="020F0502020204030204" pitchFamily="34" charset="0"/>
          </a:endParaRPr>
        </a:p>
      </dgm:t>
    </dgm:pt>
    <dgm:pt modelId="{6EEB8810-A4E9-4884-B777-4C0F6319B43E}">
      <dgm:prSet custT="1"/>
      <dgm:spPr>
        <a:solidFill>
          <a:srgbClr val="FDB917">
            <a:alpha val="90000"/>
          </a:srgbClr>
        </a:solidFill>
        <a:ln w="25400" cap="flat" cmpd="sng" algn="ctr">
          <a:solidFill>
            <a:srgbClr val="741112">
              <a:alpha val="90000"/>
            </a:srgbClr>
          </a:solidFill>
          <a:prstDash val="solid"/>
        </a:ln>
        <a:effectLst/>
      </dgm:spPr>
      <dgm:t>
        <a:bodyPr spcFirstLastPara="0" vert="horz" wrap="square" lIns="83820" tIns="41910" rIns="83820" bIns="41910" numCol="1" spcCol="1270" anchor="ctr" anchorCtr="0"/>
        <a:lstStyle/>
        <a:p>
          <a:pPr marL="228600" lvl="1" indent="-228600" algn="l" defTabSz="977900">
            <a:lnSpc>
              <a:spcPct val="90000"/>
            </a:lnSpc>
            <a:spcBef>
              <a:spcPct val="0"/>
            </a:spcBef>
            <a:spcAft>
              <a:spcPct val="15000"/>
            </a:spcAft>
            <a:buNone/>
          </a:pPr>
          <a:r>
            <a:rPr lang="en-US" sz="2600" b="1" kern="1200" dirty="0">
              <a:solidFill>
                <a:srgbClr val="741112"/>
              </a:solidFill>
              <a:latin typeface="Calibri" panose="020F0502020204030204" pitchFamily="34" charset="0"/>
              <a:ea typeface="+mn-ea"/>
              <a:cs typeface="Calibri" panose="020F0502020204030204" pitchFamily="34" charset="0"/>
            </a:rPr>
            <a:t>Federal Highway Regulations for Safety</a:t>
          </a:r>
        </a:p>
      </dgm:t>
    </dgm:pt>
    <dgm:pt modelId="{EBDCCD6F-329F-4296-85D4-69F3F1F57FDE}" type="parTrans" cxnId="{DDE1D875-3496-41F7-A881-8B944BC1B5F4}">
      <dgm:prSet/>
      <dgm:spPr/>
      <dgm:t>
        <a:bodyPr/>
        <a:lstStyle/>
        <a:p>
          <a:endParaRPr lang="en-US"/>
        </a:p>
      </dgm:t>
    </dgm:pt>
    <dgm:pt modelId="{AC7D2D92-9159-4EF9-BB64-E0515BDBDD25}" type="sibTrans" cxnId="{DDE1D875-3496-41F7-A881-8B944BC1B5F4}">
      <dgm:prSet/>
      <dgm:spPr/>
      <dgm:t>
        <a:bodyPr/>
        <a:lstStyle/>
        <a:p>
          <a:endParaRPr lang="en-US"/>
        </a:p>
      </dgm:t>
    </dgm:pt>
    <dgm:pt modelId="{722C3907-FC7B-45F2-864F-62A43FF1266C}">
      <dgm:prSet custT="1"/>
      <dgm:spPr>
        <a:solidFill>
          <a:srgbClr val="FDB917">
            <a:alpha val="90000"/>
          </a:srgbClr>
        </a:solidFill>
        <a:ln w="25400" cap="flat" cmpd="sng" algn="ctr">
          <a:solidFill>
            <a:srgbClr val="741112">
              <a:alpha val="90000"/>
            </a:srgbClr>
          </a:solidFill>
          <a:prstDash val="solid"/>
        </a:ln>
        <a:effectLst/>
      </dgm:spPr>
      <dgm:t>
        <a:bodyPr spcFirstLastPara="0" vert="horz" wrap="square" lIns="83820" tIns="41910" rIns="83820" bIns="41910" numCol="1" spcCol="1270" anchor="ctr" anchorCtr="0"/>
        <a:lstStyle/>
        <a:p>
          <a:pPr marL="228600" lvl="1" indent="-228600" algn="l" defTabSz="977900">
            <a:lnSpc>
              <a:spcPct val="90000"/>
            </a:lnSpc>
            <a:spcBef>
              <a:spcPct val="0"/>
            </a:spcBef>
            <a:spcAft>
              <a:spcPct val="15000"/>
            </a:spcAft>
            <a:buNone/>
          </a:pPr>
          <a:r>
            <a:rPr lang="en-US" sz="2600" b="1" kern="1200" dirty="0">
              <a:solidFill>
                <a:srgbClr val="741112"/>
              </a:solidFill>
              <a:latin typeface="Calibri" panose="020F0502020204030204" pitchFamily="34" charset="0"/>
              <a:ea typeface="+mn-ea"/>
              <a:cs typeface="Calibri" panose="020F0502020204030204" pitchFamily="34" charset="0"/>
            </a:rPr>
            <a:t>Owners of Encroachments will be notified by the Rapid City Area Office</a:t>
          </a:r>
        </a:p>
      </dgm:t>
    </dgm:pt>
    <dgm:pt modelId="{8BF143E4-DF37-4D35-85BD-9B3E998A4973}" type="parTrans" cxnId="{9CA678F7-0526-40E8-8F5E-741F1BD9BA56}">
      <dgm:prSet/>
      <dgm:spPr/>
      <dgm:t>
        <a:bodyPr/>
        <a:lstStyle/>
        <a:p>
          <a:endParaRPr lang="en-US"/>
        </a:p>
      </dgm:t>
    </dgm:pt>
    <dgm:pt modelId="{097721DF-A9D8-40B1-8A4A-FCC49888EE3F}" type="sibTrans" cxnId="{9CA678F7-0526-40E8-8F5E-741F1BD9BA56}">
      <dgm:prSet/>
      <dgm:spPr/>
      <dgm:t>
        <a:bodyPr/>
        <a:lstStyle/>
        <a:p>
          <a:endParaRPr lang="en-US"/>
        </a:p>
      </dgm:t>
    </dgm:pt>
    <dgm:pt modelId="{78C35CAD-371B-4BAA-AFF0-5A4A0584FC34}" type="pres">
      <dgm:prSet presAssocID="{91968881-A883-4B90-9DEE-E9CFA6B99719}" presName="Name0" presStyleCnt="0">
        <dgm:presLayoutVars>
          <dgm:dir/>
          <dgm:animLvl val="lvl"/>
          <dgm:resizeHandles val="exact"/>
        </dgm:presLayoutVars>
      </dgm:prSet>
      <dgm:spPr/>
    </dgm:pt>
    <dgm:pt modelId="{BF1E3911-B7DE-40C4-A0B8-587A5753327A}" type="pres">
      <dgm:prSet presAssocID="{7BBD44F1-F09E-4F6D-91EA-BEF618C41F0C}" presName="linNode" presStyleCnt="0"/>
      <dgm:spPr/>
    </dgm:pt>
    <dgm:pt modelId="{28D7CD40-9F23-4436-9DDC-F87676D0B909}" type="pres">
      <dgm:prSet presAssocID="{7BBD44F1-F09E-4F6D-91EA-BEF618C41F0C}" presName="parentText" presStyleLbl="node1" presStyleIdx="0" presStyleCnt="3">
        <dgm:presLayoutVars>
          <dgm:chMax val="1"/>
          <dgm:bulletEnabled val="1"/>
        </dgm:presLayoutVars>
      </dgm:prSet>
      <dgm:spPr/>
    </dgm:pt>
    <dgm:pt modelId="{51DBDD58-1D31-4789-AE0A-15E6B2D0BCC9}" type="pres">
      <dgm:prSet presAssocID="{7BBD44F1-F09E-4F6D-91EA-BEF618C41F0C}" presName="descendantText" presStyleLbl="alignAccFollowNode1" presStyleIdx="0" presStyleCnt="3">
        <dgm:presLayoutVars>
          <dgm:bulletEnabled val="1"/>
        </dgm:presLayoutVars>
      </dgm:prSet>
      <dgm:spPr>
        <a:xfrm rot="5400000">
          <a:off x="4960315" y="-1836298"/>
          <a:ext cx="1271624" cy="5266944"/>
        </a:xfrm>
        <a:prstGeom prst="round2SameRect">
          <a:avLst/>
        </a:prstGeom>
      </dgm:spPr>
    </dgm:pt>
    <dgm:pt modelId="{105B1147-D223-4ECF-8285-2C8A6A3D11ED}" type="pres">
      <dgm:prSet presAssocID="{B892882F-682E-4B32-B40B-8ACFAB35AE96}" presName="sp" presStyleCnt="0"/>
      <dgm:spPr/>
    </dgm:pt>
    <dgm:pt modelId="{F771E0DB-AC0C-4087-A06C-6B331EE817D5}" type="pres">
      <dgm:prSet presAssocID="{DBD42549-05FC-4A2A-8A4A-93C2AA526C7B}" presName="linNode" presStyleCnt="0"/>
      <dgm:spPr/>
    </dgm:pt>
    <dgm:pt modelId="{808518A3-D165-411A-BDED-E7CFB1884FC7}" type="pres">
      <dgm:prSet presAssocID="{DBD42549-05FC-4A2A-8A4A-93C2AA526C7B}" presName="parentText" presStyleLbl="node1" presStyleIdx="1" presStyleCnt="3">
        <dgm:presLayoutVars>
          <dgm:chMax val="1"/>
          <dgm:bulletEnabled val="1"/>
        </dgm:presLayoutVars>
      </dgm:prSet>
      <dgm:spPr/>
    </dgm:pt>
    <dgm:pt modelId="{BE85B358-CE86-4BC7-89B9-5B3E83C9DDE9}" type="pres">
      <dgm:prSet presAssocID="{DBD42549-05FC-4A2A-8A4A-93C2AA526C7B}" presName="descendantText" presStyleLbl="alignAccFollowNode1" presStyleIdx="1" presStyleCnt="3">
        <dgm:presLayoutVars>
          <dgm:bulletEnabled val="1"/>
        </dgm:presLayoutVars>
      </dgm:prSet>
      <dgm:spPr/>
    </dgm:pt>
    <dgm:pt modelId="{CD31BFBE-53C2-4D24-B521-F877C64A7F3F}" type="pres">
      <dgm:prSet presAssocID="{84D9A686-7CD1-406F-B361-76CB7D6E1A8A}" presName="sp" presStyleCnt="0"/>
      <dgm:spPr/>
    </dgm:pt>
    <dgm:pt modelId="{F083F1C1-F8F6-47DD-AFD6-28223B4AF833}" type="pres">
      <dgm:prSet presAssocID="{7841BA9A-3AD4-4AEF-B9D8-E0818139E5C2}" presName="linNode" presStyleCnt="0"/>
      <dgm:spPr/>
    </dgm:pt>
    <dgm:pt modelId="{645E43E8-86A8-4C52-97E2-89C1A409310F}" type="pres">
      <dgm:prSet presAssocID="{7841BA9A-3AD4-4AEF-B9D8-E0818139E5C2}" presName="parentText" presStyleLbl="node1" presStyleIdx="2" presStyleCnt="3">
        <dgm:presLayoutVars>
          <dgm:chMax val="1"/>
          <dgm:bulletEnabled val="1"/>
        </dgm:presLayoutVars>
      </dgm:prSet>
      <dgm:spPr/>
    </dgm:pt>
    <dgm:pt modelId="{743B3FC2-92F8-4606-B24A-71E7433C70F5}" type="pres">
      <dgm:prSet presAssocID="{7841BA9A-3AD4-4AEF-B9D8-E0818139E5C2}" presName="descendantText" presStyleLbl="alignAccFollowNode1" presStyleIdx="2" presStyleCnt="3">
        <dgm:presLayoutVars>
          <dgm:bulletEnabled val="1"/>
        </dgm:presLayoutVars>
      </dgm:prSet>
      <dgm:spPr>
        <a:xfrm rot="5400000">
          <a:off x="4960315" y="1501716"/>
          <a:ext cx="1271624" cy="5266944"/>
        </a:xfrm>
        <a:prstGeom prst="round2SameRect">
          <a:avLst/>
        </a:prstGeom>
      </dgm:spPr>
    </dgm:pt>
  </dgm:ptLst>
  <dgm:cxnLst>
    <dgm:cxn modelId="{DDF4A118-C3DA-4E9A-96E3-0B1D7E25B327}" srcId="{DBD42549-05FC-4A2A-8A4A-93C2AA526C7B}" destId="{C71C3DB1-4A61-4C96-8EC0-0C65261DF63E}" srcOrd="0" destOrd="0" parTransId="{A905781C-6FF9-432D-AB60-ECA9F3BE4113}" sibTransId="{2578BFDF-B49E-4CC5-B57A-6DC1BCDA90FE}"/>
    <dgm:cxn modelId="{5E05C222-93F7-435C-80BC-050440D47283}" srcId="{DBD42549-05FC-4A2A-8A4A-93C2AA526C7B}" destId="{AD3A8C53-65B9-48D2-8B23-3C7C42217B9A}" srcOrd="1" destOrd="0" parTransId="{23E4B28C-32DF-4871-94F2-2D262219F63E}" sibTransId="{E05B6564-B49D-4DEF-BA68-6ED2579E2F47}"/>
    <dgm:cxn modelId="{3EBBA931-15C7-481D-B712-393B5A728C43}" type="presOf" srcId="{8D9A5F8E-CE73-4C9C-B91B-B06B7B1E01A6}" destId="{BE85B358-CE86-4BC7-89B9-5B3E83C9DDE9}" srcOrd="0" destOrd="2" presId="urn:microsoft.com/office/officeart/2005/8/layout/vList5"/>
    <dgm:cxn modelId="{B5FC404C-EAA7-41CE-8686-E6A1DA2E50C6}" srcId="{91968881-A883-4B90-9DEE-E9CFA6B99719}" destId="{DBD42549-05FC-4A2A-8A4A-93C2AA526C7B}" srcOrd="1" destOrd="0" parTransId="{5BFA7156-DEA6-4ADF-8053-4963FAEDC983}" sibTransId="{84D9A686-7CD1-406F-B361-76CB7D6E1A8A}"/>
    <dgm:cxn modelId="{5C52C96E-0729-453F-9037-1C26F433039E}" type="presOf" srcId="{91968881-A883-4B90-9DEE-E9CFA6B99719}" destId="{78C35CAD-371B-4BAA-AFF0-5A4A0584FC34}" srcOrd="0" destOrd="0" presId="urn:microsoft.com/office/officeart/2005/8/layout/vList5"/>
    <dgm:cxn modelId="{E9965B70-4781-4358-9E8B-D6F4736BDB43}" type="presOf" srcId="{DBD42549-05FC-4A2A-8A4A-93C2AA526C7B}" destId="{808518A3-D165-411A-BDED-E7CFB1884FC7}" srcOrd="0" destOrd="0" presId="urn:microsoft.com/office/officeart/2005/8/layout/vList5"/>
    <dgm:cxn modelId="{DDE1D875-3496-41F7-A881-8B944BC1B5F4}" srcId="{7BBD44F1-F09E-4F6D-91EA-BEF618C41F0C}" destId="{6EEB8810-A4E9-4884-B777-4C0F6319B43E}" srcOrd="0" destOrd="0" parTransId="{EBDCCD6F-329F-4296-85D4-69F3F1F57FDE}" sibTransId="{AC7D2D92-9159-4EF9-BB64-E0515BDBDD25}"/>
    <dgm:cxn modelId="{B15668A4-C39E-4AD0-8D9B-70857D859D03}" type="presOf" srcId="{7841BA9A-3AD4-4AEF-B9D8-E0818139E5C2}" destId="{645E43E8-86A8-4C52-97E2-89C1A409310F}" srcOrd="0" destOrd="0" presId="urn:microsoft.com/office/officeart/2005/8/layout/vList5"/>
    <dgm:cxn modelId="{9EA61EB3-A165-490E-BB7D-E63181F365DB}" type="presOf" srcId="{C71C3DB1-4A61-4C96-8EC0-0C65261DF63E}" destId="{BE85B358-CE86-4BC7-89B9-5B3E83C9DDE9}" srcOrd="0" destOrd="0" presId="urn:microsoft.com/office/officeart/2005/8/layout/vList5"/>
    <dgm:cxn modelId="{F80640B4-A581-4C3D-9B4E-1E5834D11378}" type="presOf" srcId="{AD3A8C53-65B9-48D2-8B23-3C7C42217B9A}" destId="{BE85B358-CE86-4BC7-89B9-5B3E83C9DDE9}" srcOrd="0" destOrd="1" presId="urn:microsoft.com/office/officeart/2005/8/layout/vList5"/>
    <dgm:cxn modelId="{571D8BC5-DD31-4647-BFE9-09EDB198820F}" type="presOf" srcId="{6EEB8810-A4E9-4884-B777-4C0F6319B43E}" destId="{51DBDD58-1D31-4789-AE0A-15E6B2D0BCC9}" srcOrd="0" destOrd="0" presId="urn:microsoft.com/office/officeart/2005/8/layout/vList5"/>
    <dgm:cxn modelId="{5E444FC6-F809-48D6-95FA-14CE71A08921}" srcId="{91968881-A883-4B90-9DEE-E9CFA6B99719}" destId="{7BBD44F1-F09E-4F6D-91EA-BEF618C41F0C}" srcOrd="0" destOrd="0" parTransId="{01350746-A9CA-412B-82CF-2D929BDD4E00}" sibTransId="{B892882F-682E-4B32-B40B-8ACFAB35AE96}"/>
    <dgm:cxn modelId="{3166D8E7-EA4C-47C7-8748-33E581102CD2}" srcId="{91968881-A883-4B90-9DEE-E9CFA6B99719}" destId="{7841BA9A-3AD4-4AEF-B9D8-E0818139E5C2}" srcOrd="2" destOrd="0" parTransId="{B2B0DB4A-5EB1-4905-AE78-83B0B78E770B}" sibTransId="{22BF2139-FFAA-4A7E-B017-5B7F9F983CC7}"/>
    <dgm:cxn modelId="{2F15E6EE-3D59-47B0-93A7-8C9F21C545D3}" srcId="{DBD42549-05FC-4A2A-8A4A-93C2AA526C7B}" destId="{8D9A5F8E-CE73-4C9C-B91B-B06B7B1E01A6}" srcOrd="2" destOrd="0" parTransId="{333095C6-0127-45E0-864A-D9AFEB6E7628}" sibTransId="{4B4863C3-5F0F-4394-8833-4D92296D3C3A}"/>
    <dgm:cxn modelId="{9CA678F7-0526-40E8-8F5E-741F1BD9BA56}" srcId="{7841BA9A-3AD4-4AEF-B9D8-E0818139E5C2}" destId="{722C3907-FC7B-45F2-864F-62A43FF1266C}" srcOrd="0" destOrd="0" parTransId="{8BF143E4-DF37-4D35-85BD-9B3E998A4973}" sibTransId="{097721DF-A9D8-40B1-8A4A-FCC49888EE3F}"/>
    <dgm:cxn modelId="{5CEB80FC-6BD5-45FA-BCA8-CE1C4C6D6E0C}" type="presOf" srcId="{722C3907-FC7B-45F2-864F-62A43FF1266C}" destId="{743B3FC2-92F8-4606-B24A-71E7433C70F5}" srcOrd="0" destOrd="0" presId="urn:microsoft.com/office/officeart/2005/8/layout/vList5"/>
    <dgm:cxn modelId="{F3730AFE-598A-481C-9DDB-5BCBE7634E29}" type="presOf" srcId="{7BBD44F1-F09E-4F6D-91EA-BEF618C41F0C}" destId="{28D7CD40-9F23-4436-9DDC-F87676D0B909}" srcOrd="0" destOrd="0" presId="urn:microsoft.com/office/officeart/2005/8/layout/vList5"/>
    <dgm:cxn modelId="{BB189053-0590-43BC-A42E-EECD9A993DDB}" type="presParOf" srcId="{78C35CAD-371B-4BAA-AFF0-5A4A0584FC34}" destId="{BF1E3911-B7DE-40C4-A0B8-587A5753327A}" srcOrd="0" destOrd="0" presId="urn:microsoft.com/office/officeart/2005/8/layout/vList5"/>
    <dgm:cxn modelId="{EB70455F-2E29-494C-8F97-19E672582B05}" type="presParOf" srcId="{BF1E3911-B7DE-40C4-A0B8-587A5753327A}" destId="{28D7CD40-9F23-4436-9DDC-F87676D0B909}" srcOrd="0" destOrd="0" presId="urn:microsoft.com/office/officeart/2005/8/layout/vList5"/>
    <dgm:cxn modelId="{9C75D3B7-9A2A-4A93-85F1-CE927E995F42}" type="presParOf" srcId="{BF1E3911-B7DE-40C4-A0B8-587A5753327A}" destId="{51DBDD58-1D31-4789-AE0A-15E6B2D0BCC9}" srcOrd="1" destOrd="0" presId="urn:microsoft.com/office/officeart/2005/8/layout/vList5"/>
    <dgm:cxn modelId="{019D1291-42C8-4CA7-8625-03D6D06983D0}" type="presParOf" srcId="{78C35CAD-371B-4BAA-AFF0-5A4A0584FC34}" destId="{105B1147-D223-4ECF-8285-2C8A6A3D11ED}" srcOrd="1" destOrd="0" presId="urn:microsoft.com/office/officeart/2005/8/layout/vList5"/>
    <dgm:cxn modelId="{3702DFF6-CEA7-401C-B071-A1CA9606D955}" type="presParOf" srcId="{78C35CAD-371B-4BAA-AFF0-5A4A0584FC34}" destId="{F771E0DB-AC0C-4087-A06C-6B331EE817D5}" srcOrd="2" destOrd="0" presId="urn:microsoft.com/office/officeart/2005/8/layout/vList5"/>
    <dgm:cxn modelId="{B2AEEE10-036B-462B-ABF7-4110494816C7}" type="presParOf" srcId="{F771E0DB-AC0C-4087-A06C-6B331EE817D5}" destId="{808518A3-D165-411A-BDED-E7CFB1884FC7}" srcOrd="0" destOrd="0" presId="urn:microsoft.com/office/officeart/2005/8/layout/vList5"/>
    <dgm:cxn modelId="{1109CF0F-9E3D-417F-A584-4C5F34C7FA00}" type="presParOf" srcId="{F771E0DB-AC0C-4087-A06C-6B331EE817D5}" destId="{BE85B358-CE86-4BC7-89B9-5B3E83C9DDE9}" srcOrd="1" destOrd="0" presId="urn:microsoft.com/office/officeart/2005/8/layout/vList5"/>
    <dgm:cxn modelId="{9032E2BC-E411-4453-A722-FB548379EFC9}" type="presParOf" srcId="{78C35CAD-371B-4BAA-AFF0-5A4A0584FC34}" destId="{CD31BFBE-53C2-4D24-B521-F877C64A7F3F}" srcOrd="3" destOrd="0" presId="urn:microsoft.com/office/officeart/2005/8/layout/vList5"/>
    <dgm:cxn modelId="{26029D7A-81D4-4FF1-A21E-D3316B6020C5}" type="presParOf" srcId="{78C35CAD-371B-4BAA-AFF0-5A4A0584FC34}" destId="{F083F1C1-F8F6-47DD-AFD6-28223B4AF833}" srcOrd="4" destOrd="0" presId="urn:microsoft.com/office/officeart/2005/8/layout/vList5"/>
    <dgm:cxn modelId="{A40059ED-C1CD-4C69-83CE-9A524121B1D9}" type="presParOf" srcId="{F083F1C1-F8F6-47DD-AFD6-28223B4AF833}" destId="{645E43E8-86A8-4C52-97E2-89C1A409310F}" srcOrd="0" destOrd="0" presId="urn:microsoft.com/office/officeart/2005/8/layout/vList5"/>
    <dgm:cxn modelId="{DDE51ADE-1367-409C-9AA3-C0D0A82A7B51}" type="presParOf" srcId="{F083F1C1-F8F6-47DD-AFD6-28223B4AF833}" destId="{743B3FC2-92F8-4606-B24A-71E7433C70F5}"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B90CBD20-ADC5-4F84-B304-D335A2B31058}"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646F50B7-7333-4C1E-A282-5478B5622814}">
      <dgm:prSet custT="1"/>
      <dgm:spPr>
        <a:solidFill>
          <a:srgbClr val="2E6A8C"/>
        </a:solidFill>
        <a:ln>
          <a:noFill/>
        </a:ln>
      </dgm:spPr>
      <dgm:t>
        <a:bodyPr anchor="ctr"/>
        <a:lstStyle/>
        <a:p>
          <a:pPr>
            <a:lnSpc>
              <a:spcPct val="100000"/>
            </a:lnSpc>
            <a:spcAft>
              <a:spcPts val="600"/>
            </a:spcAft>
          </a:pPr>
          <a:r>
            <a:rPr lang="en-US" sz="2400" b="1" dirty="0">
              <a:latin typeface="Calibri" panose="020F0502020204030204" pitchFamily="34" charset="0"/>
              <a:cs typeface="Calibri" panose="020F0502020204030204" pitchFamily="34" charset="0"/>
            </a:rPr>
            <a:t>Phased Construction</a:t>
          </a:r>
        </a:p>
        <a:p>
          <a:pPr>
            <a:lnSpc>
              <a:spcPct val="100000"/>
            </a:lnSpc>
            <a:spcAft>
              <a:spcPts val="600"/>
            </a:spcAft>
          </a:pPr>
          <a:r>
            <a:rPr lang="en-US" sz="2400" b="1" dirty="0">
              <a:latin typeface="Calibri" panose="020F0502020204030204" pitchFamily="34" charset="0"/>
              <a:cs typeface="Calibri" panose="020F0502020204030204" pitchFamily="34" charset="0"/>
            </a:rPr>
            <a:t>Construct a portion of the bridge and roadway</a:t>
          </a:r>
        </a:p>
        <a:p>
          <a:pPr>
            <a:lnSpc>
              <a:spcPct val="100000"/>
            </a:lnSpc>
            <a:spcAft>
              <a:spcPts val="600"/>
            </a:spcAft>
          </a:pPr>
          <a:endParaRPr lang="en-US" sz="2400" dirty="0">
            <a:latin typeface="Calibri" panose="020F0502020204030204" pitchFamily="34" charset="0"/>
            <a:cs typeface="Calibri" panose="020F0502020204030204" pitchFamily="34" charset="0"/>
          </a:endParaRPr>
        </a:p>
      </dgm:t>
    </dgm:pt>
    <dgm:pt modelId="{5130B9EA-BF40-4BCF-A2EA-4949F6AC3338}" type="parTrans" cxnId="{B1BDE472-94AC-42B7-BADB-CE91F737222A}">
      <dgm:prSet/>
      <dgm:spPr/>
      <dgm:t>
        <a:bodyPr/>
        <a:lstStyle/>
        <a:p>
          <a:endParaRPr lang="en-US"/>
        </a:p>
      </dgm:t>
    </dgm:pt>
    <dgm:pt modelId="{383B761C-EF6B-4B0A-AC20-CE350712F667}" type="sibTrans" cxnId="{B1BDE472-94AC-42B7-BADB-CE91F737222A}">
      <dgm:prSet/>
      <dgm:spPr/>
      <dgm:t>
        <a:bodyPr/>
        <a:lstStyle/>
        <a:p>
          <a:endParaRPr lang="en-US"/>
        </a:p>
      </dgm:t>
    </dgm:pt>
    <dgm:pt modelId="{BB6ECAB6-1D0A-40FB-A4C1-D6DA14A44507}">
      <dgm:prSet custT="1"/>
      <dgm:spPr>
        <a:solidFill>
          <a:srgbClr val="2E6A8C"/>
        </a:solidFill>
        <a:ln>
          <a:noFill/>
        </a:ln>
      </dgm:spPr>
      <dgm:t>
        <a:bodyPr anchor="ctr"/>
        <a:lstStyle/>
        <a:p>
          <a:r>
            <a:rPr lang="en-US" sz="2400" b="1" dirty="0">
              <a:latin typeface="Calibri" panose="020F0502020204030204" pitchFamily="34" charset="0"/>
              <a:cs typeface="Calibri" panose="020F0502020204030204" pitchFamily="34" charset="0"/>
            </a:rPr>
            <a:t>Traffic will be diverted to the portion not under construction</a:t>
          </a:r>
        </a:p>
      </dgm:t>
    </dgm:pt>
    <dgm:pt modelId="{A2D7EE70-23E0-4677-AC1F-A46FCACC0460}" type="parTrans" cxnId="{B93E109E-8AF8-474B-992F-39CEB5E47430}">
      <dgm:prSet/>
      <dgm:spPr/>
      <dgm:t>
        <a:bodyPr/>
        <a:lstStyle/>
        <a:p>
          <a:endParaRPr lang="en-US"/>
        </a:p>
      </dgm:t>
    </dgm:pt>
    <dgm:pt modelId="{8805E629-27A5-40B6-B1D2-84607DEF7343}" type="sibTrans" cxnId="{B93E109E-8AF8-474B-992F-39CEB5E47430}">
      <dgm:prSet/>
      <dgm:spPr/>
      <dgm:t>
        <a:bodyPr/>
        <a:lstStyle/>
        <a:p>
          <a:endParaRPr lang="en-US"/>
        </a:p>
      </dgm:t>
    </dgm:pt>
    <dgm:pt modelId="{40392E5B-889B-4F15-8E3B-34E085BC9B69}" type="pres">
      <dgm:prSet presAssocID="{B90CBD20-ADC5-4F84-B304-D335A2B31058}" presName="CompostProcess" presStyleCnt="0">
        <dgm:presLayoutVars>
          <dgm:dir/>
          <dgm:resizeHandles val="exact"/>
        </dgm:presLayoutVars>
      </dgm:prSet>
      <dgm:spPr/>
    </dgm:pt>
    <dgm:pt modelId="{0967853D-A391-4C9E-9203-6F9D107FCA5D}" type="pres">
      <dgm:prSet presAssocID="{B90CBD20-ADC5-4F84-B304-D335A2B31058}" presName="arrow" presStyleLbl="bgShp" presStyleIdx="0" presStyleCnt="1" custScaleX="105882"/>
      <dgm:spPr>
        <a:solidFill>
          <a:srgbClr val="FDB917">
            <a:alpha val="50000"/>
          </a:srgbClr>
        </a:solidFill>
      </dgm:spPr>
    </dgm:pt>
    <dgm:pt modelId="{F1485698-19A7-4DBE-85B5-1FAE56127D78}" type="pres">
      <dgm:prSet presAssocID="{B90CBD20-ADC5-4F84-B304-D335A2B31058}" presName="linearProcess" presStyleCnt="0"/>
      <dgm:spPr/>
    </dgm:pt>
    <dgm:pt modelId="{97CC7B74-9304-4AC3-971B-F4507FBED58D}" type="pres">
      <dgm:prSet presAssocID="{646F50B7-7333-4C1E-A282-5478B5622814}" presName="textNode" presStyleLbl="node1" presStyleIdx="0" presStyleCnt="2" custScaleX="111790" custScaleY="125000">
        <dgm:presLayoutVars>
          <dgm:bulletEnabled val="1"/>
        </dgm:presLayoutVars>
      </dgm:prSet>
      <dgm:spPr/>
    </dgm:pt>
    <dgm:pt modelId="{CF848B73-F66C-47B3-BC60-0F5C0656B71A}" type="pres">
      <dgm:prSet presAssocID="{383B761C-EF6B-4B0A-AC20-CE350712F667}" presName="sibTrans" presStyleCnt="0"/>
      <dgm:spPr/>
    </dgm:pt>
    <dgm:pt modelId="{D34E6997-BB60-4428-B881-B23A1EB27B88}" type="pres">
      <dgm:prSet presAssocID="{BB6ECAB6-1D0A-40FB-A4C1-D6DA14A44507}" presName="textNode" presStyleLbl="node1" presStyleIdx="1" presStyleCnt="2" custScaleX="111833" custScaleY="125000">
        <dgm:presLayoutVars>
          <dgm:bulletEnabled val="1"/>
        </dgm:presLayoutVars>
      </dgm:prSet>
      <dgm:spPr/>
    </dgm:pt>
  </dgm:ptLst>
  <dgm:cxnLst>
    <dgm:cxn modelId="{B1BDE472-94AC-42B7-BADB-CE91F737222A}" srcId="{B90CBD20-ADC5-4F84-B304-D335A2B31058}" destId="{646F50B7-7333-4C1E-A282-5478B5622814}" srcOrd="0" destOrd="0" parTransId="{5130B9EA-BF40-4BCF-A2EA-4949F6AC3338}" sibTransId="{383B761C-EF6B-4B0A-AC20-CE350712F667}"/>
    <dgm:cxn modelId="{5BFB368C-6BF7-4207-BA5B-E62BEA972E62}" type="presOf" srcId="{BB6ECAB6-1D0A-40FB-A4C1-D6DA14A44507}" destId="{D34E6997-BB60-4428-B881-B23A1EB27B88}" srcOrd="0" destOrd="0" presId="urn:microsoft.com/office/officeart/2005/8/layout/hProcess9"/>
    <dgm:cxn modelId="{B93E109E-8AF8-474B-992F-39CEB5E47430}" srcId="{B90CBD20-ADC5-4F84-B304-D335A2B31058}" destId="{BB6ECAB6-1D0A-40FB-A4C1-D6DA14A44507}" srcOrd="1" destOrd="0" parTransId="{A2D7EE70-23E0-4677-AC1F-A46FCACC0460}" sibTransId="{8805E629-27A5-40B6-B1D2-84607DEF7343}"/>
    <dgm:cxn modelId="{F6F174A6-C36A-46A2-8E40-A56499C28A85}" type="presOf" srcId="{646F50B7-7333-4C1E-A282-5478B5622814}" destId="{97CC7B74-9304-4AC3-971B-F4507FBED58D}" srcOrd="0" destOrd="0" presId="urn:microsoft.com/office/officeart/2005/8/layout/hProcess9"/>
    <dgm:cxn modelId="{D0DF8EB5-E503-43C9-8DB7-03418184392C}" type="presOf" srcId="{B90CBD20-ADC5-4F84-B304-D335A2B31058}" destId="{40392E5B-889B-4F15-8E3B-34E085BC9B69}" srcOrd="0" destOrd="0" presId="urn:microsoft.com/office/officeart/2005/8/layout/hProcess9"/>
    <dgm:cxn modelId="{68FB7830-4B4B-43E0-9D90-CC24144EA56A}" type="presParOf" srcId="{40392E5B-889B-4F15-8E3B-34E085BC9B69}" destId="{0967853D-A391-4C9E-9203-6F9D107FCA5D}" srcOrd="0" destOrd="0" presId="urn:microsoft.com/office/officeart/2005/8/layout/hProcess9"/>
    <dgm:cxn modelId="{754DAC49-0FC1-4D55-AD9B-17652DBDAB9E}" type="presParOf" srcId="{40392E5B-889B-4F15-8E3B-34E085BC9B69}" destId="{F1485698-19A7-4DBE-85B5-1FAE56127D78}" srcOrd="1" destOrd="0" presId="urn:microsoft.com/office/officeart/2005/8/layout/hProcess9"/>
    <dgm:cxn modelId="{A7605083-6891-47CD-9A35-D621C94ABAB5}" type="presParOf" srcId="{F1485698-19A7-4DBE-85B5-1FAE56127D78}" destId="{97CC7B74-9304-4AC3-971B-F4507FBED58D}" srcOrd="0" destOrd="0" presId="urn:microsoft.com/office/officeart/2005/8/layout/hProcess9"/>
    <dgm:cxn modelId="{D26A4500-DC41-4C52-B08E-2416557B5823}" type="presParOf" srcId="{F1485698-19A7-4DBE-85B5-1FAE56127D78}" destId="{CF848B73-F66C-47B3-BC60-0F5C0656B71A}" srcOrd="1" destOrd="0" presId="urn:microsoft.com/office/officeart/2005/8/layout/hProcess9"/>
    <dgm:cxn modelId="{67075517-D2FC-4040-8688-C702F887E8C9}" type="presParOf" srcId="{F1485698-19A7-4DBE-85B5-1FAE56127D78}" destId="{D34E6997-BB60-4428-B881-B23A1EB27B88}"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D7CD40-9F23-4436-9DDC-F87676D0B909}">
      <dsp:nvSpPr>
        <dsp:cNvPr id="0" name=""/>
        <dsp:cNvSpPr/>
      </dsp:nvSpPr>
      <dsp:spPr>
        <a:xfrm>
          <a:off x="0" y="2408"/>
          <a:ext cx="2962656" cy="1589530"/>
        </a:xfrm>
        <a:prstGeom prst="roundRect">
          <a:avLst/>
        </a:prstGeom>
        <a:solidFill>
          <a:srgbClr val="2E6A8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Calibri" panose="020F0502020204030204" pitchFamily="34" charset="0"/>
              <a:cs typeface="Calibri" panose="020F0502020204030204" pitchFamily="34" charset="0"/>
            </a:rPr>
            <a:t>Involve the public in the planning and design process</a:t>
          </a:r>
          <a:endParaRPr lang="en-US" sz="2600" kern="1200" dirty="0">
            <a:latin typeface="Calibri" panose="020F0502020204030204" pitchFamily="34" charset="0"/>
            <a:cs typeface="Calibri" panose="020F0502020204030204" pitchFamily="34" charset="0"/>
          </a:endParaRPr>
        </a:p>
      </dsp:txBody>
      <dsp:txXfrm>
        <a:off x="77594" y="80002"/>
        <a:ext cx="2807468" cy="1434342"/>
      </dsp:txXfrm>
    </dsp:sp>
    <dsp:sp modelId="{BE85B358-CE86-4BC7-89B9-5B3E83C9DDE9}">
      <dsp:nvSpPr>
        <dsp:cNvPr id="0" name=""/>
        <dsp:cNvSpPr/>
      </dsp:nvSpPr>
      <dsp:spPr>
        <a:xfrm rot="5400000">
          <a:off x="4960315" y="-167291"/>
          <a:ext cx="1271624" cy="5266944"/>
        </a:xfrm>
        <a:prstGeom prst="round2SameRect">
          <a:avLst/>
        </a:prstGeom>
        <a:solidFill>
          <a:srgbClr val="FDB917">
            <a:alpha val="90000"/>
          </a:srgbClr>
        </a:solidFill>
        <a:ln w="25400" cap="flat" cmpd="sng" algn="ctr">
          <a:solidFill>
            <a:srgbClr val="741112">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155700">
            <a:lnSpc>
              <a:spcPct val="90000"/>
            </a:lnSpc>
            <a:spcBef>
              <a:spcPct val="0"/>
            </a:spcBef>
            <a:spcAft>
              <a:spcPct val="15000"/>
            </a:spcAft>
            <a:buChar char="•"/>
          </a:pPr>
          <a:r>
            <a:rPr lang="en-US" sz="2600" b="1" kern="1200" dirty="0">
              <a:solidFill>
                <a:srgbClr val="741112"/>
              </a:solidFill>
              <a:latin typeface="Calibri" panose="020F0502020204030204" pitchFamily="34" charset="0"/>
              <a:cs typeface="Calibri" panose="020F0502020204030204" pitchFamily="34" charset="0"/>
            </a:rPr>
            <a:t>Background Information</a:t>
          </a:r>
          <a:endParaRPr lang="en-US" sz="2600" kern="1200" dirty="0">
            <a:solidFill>
              <a:srgbClr val="741112"/>
            </a:solidFill>
            <a:latin typeface="Calibri" panose="020F0502020204030204" pitchFamily="34" charset="0"/>
            <a:cs typeface="Calibri" panose="020F0502020204030204" pitchFamily="34" charset="0"/>
          </a:endParaRPr>
        </a:p>
        <a:p>
          <a:pPr marL="228600" lvl="1" indent="-228600" algn="l" defTabSz="1155700">
            <a:lnSpc>
              <a:spcPct val="90000"/>
            </a:lnSpc>
            <a:spcBef>
              <a:spcPct val="0"/>
            </a:spcBef>
            <a:spcAft>
              <a:spcPct val="15000"/>
            </a:spcAft>
            <a:buChar char="•"/>
          </a:pPr>
          <a:r>
            <a:rPr lang="en-US" sz="2600" b="1" kern="1200">
              <a:solidFill>
                <a:srgbClr val="741112"/>
              </a:solidFill>
              <a:latin typeface="Calibri" panose="020F0502020204030204" pitchFamily="34" charset="0"/>
              <a:cs typeface="Calibri" panose="020F0502020204030204" pitchFamily="34" charset="0"/>
            </a:rPr>
            <a:t>Proposed Project</a:t>
          </a:r>
          <a:endParaRPr lang="en-US" sz="2600" kern="1200">
            <a:solidFill>
              <a:srgbClr val="741112"/>
            </a:solidFill>
            <a:latin typeface="Calibri" panose="020F0502020204030204" pitchFamily="34" charset="0"/>
            <a:cs typeface="Calibri" panose="020F0502020204030204" pitchFamily="34" charset="0"/>
          </a:endParaRPr>
        </a:p>
        <a:p>
          <a:pPr marL="228600" lvl="1" indent="-228600" algn="l" defTabSz="1155700">
            <a:lnSpc>
              <a:spcPct val="90000"/>
            </a:lnSpc>
            <a:spcBef>
              <a:spcPct val="0"/>
            </a:spcBef>
            <a:spcAft>
              <a:spcPct val="15000"/>
            </a:spcAft>
            <a:buChar char="•"/>
          </a:pPr>
          <a:r>
            <a:rPr lang="en-US" sz="2600" b="1" kern="1200">
              <a:solidFill>
                <a:srgbClr val="741112"/>
              </a:solidFill>
              <a:latin typeface="Calibri" panose="020F0502020204030204" pitchFamily="34" charset="0"/>
              <a:cs typeface="Calibri" panose="020F0502020204030204" pitchFamily="34" charset="0"/>
            </a:rPr>
            <a:t>Project Schedule</a:t>
          </a:r>
          <a:endParaRPr lang="en-US" sz="2600" kern="1200">
            <a:solidFill>
              <a:srgbClr val="741112"/>
            </a:solidFill>
            <a:latin typeface="Calibri" panose="020F0502020204030204" pitchFamily="34" charset="0"/>
            <a:cs typeface="Calibri" panose="020F0502020204030204" pitchFamily="34" charset="0"/>
          </a:endParaRPr>
        </a:p>
      </dsp:txBody>
      <dsp:txXfrm rot="-5400000">
        <a:off x="2962655" y="1892445"/>
        <a:ext cx="5204868" cy="1147472"/>
      </dsp:txXfrm>
    </dsp:sp>
    <dsp:sp modelId="{808518A3-D165-411A-BDED-E7CFB1884FC7}">
      <dsp:nvSpPr>
        <dsp:cNvPr id="0" name=""/>
        <dsp:cNvSpPr/>
      </dsp:nvSpPr>
      <dsp:spPr>
        <a:xfrm>
          <a:off x="0" y="1671415"/>
          <a:ext cx="2962656" cy="1589530"/>
        </a:xfrm>
        <a:prstGeom prst="roundRect">
          <a:avLst/>
        </a:prstGeom>
        <a:solidFill>
          <a:srgbClr val="2E6A8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b="1" kern="1200">
              <a:latin typeface="Calibri" panose="020F0502020204030204" pitchFamily="34" charset="0"/>
              <a:cs typeface="Calibri" panose="020F0502020204030204" pitchFamily="34" charset="0"/>
            </a:rPr>
            <a:t>Provide a Project Overview</a:t>
          </a:r>
          <a:endParaRPr lang="en-US" sz="2600" kern="1200">
            <a:latin typeface="Calibri" panose="020F0502020204030204" pitchFamily="34" charset="0"/>
            <a:cs typeface="Calibri" panose="020F0502020204030204" pitchFamily="34" charset="0"/>
          </a:endParaRPr>
        </a:p>
      </dsp:txBody>
      <dsp:txXfrm>
        <a:off x="77594" y="1749009"/>
        <a:ext cx="2807468" cy="1434342"/>
      </dsp:txXfrm>
    </dsp:sp>
    <dsp:sp modelId="{645E43E8-86A8-4C52-97E2-89C1A409310F}">
      <dsp:nvSpPr>
        <dsp:cNvPr id="0" name=""/>
        <dsp:cNvSpPr/>
      </dsp:nvSpPr>
      <dsp:spPr>
        <a:xfrm>
          <a:off x="0" y="3340422"/>
          <a:ext cx="2962656" cy="1589530"/>
        </a:xfrm>
        <a:prstGeom prst="roundRect">
          <a:avLst/>
        </a:prstGeom>
        <a:solidFill>
          <a:srgbClr val="2E6A8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Calibri" panose="020F0502020204030204" pitchFamily="34" charset="0"/>
              <a:cs typeface="Calibri" panose="020F0502020204030204" pitchFamily="34" charset="0"/>
            </a:rPr>
            <a:t>Gather Input and Comments</a:t>
          </a:r>
          <a:endParaRPr lang="en-US" sz="2600" kern="1200" dirty="0">
            <a:latin typeface="Calibri" panose="020F0502020204030204" pitchFamily="34" charset="0"/>
            <a:cs typeface="Calibri" panose="020F0502020204030204" pitchFamily="34" charset="0"/>
          </a:endParaRPr>
        </a:p>
      </dsp:txBody>
      <dsp:txXfrm>
        <a:off x="77594" y="3418016"/>
        <a:ext cx="2807468" cy="14343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DA0091-4925-4F4C-911D-8A27B63FA010}">
      <dsp:nvSpPr>
        <dsp:cNvPr id="0" name=""/>
        <dsp:cNvSpPr/>
      </dsp:nvSpPr>
      <dsp:spPr>
        <a:xfrm>
          <a:off x="0" y="1349789"/>
          <a:ext cx="8229600" cy="648210"/>
        </a:xfrm>
        <a:prstGeom prst="rect">
          <a:avLst/>
        </a:prstGeom>
        <a:noFill/>
        <a:ln w="25400" cap="flat" cmpd="sng" algn="ctr">
          <a:solidFill>
            <a:srgbClr val="2E6A8C"/>
          </a:solidFill>
          <a:prstDash val="solid"/>
        </a:ln>
        <a:effectLst/>
      </dsp:spPr>
      <dsp:style>
        <a:lnRef idx="2">
          <a:scrgbClr r="0" g="0" b="0"/>
        </a:lnRef>
        <a:fillRef idx="1">
          <a:scrgbClr r="0" g="0" b="0"/>
        </a:fillRef>
        <a:effectRef idx="0">
          <a:scrgbClr r="0" g="0" b="0"/>
        </a:effectRef>
        <a:fontRef idx="minor"/>
      </dsp:style>
    </dsp:sp>
    <dsp:sp modelId="{D5F01131-7CBC-429D-B7B5-7F4AD87E1B43}">
      <dsp:nvSpPr>
        <dsp:cNvPr id="0" name=""/>
        <dsp:cNvSpPr/>
      </dsp:nvSpPr>
      <dsp:spPr>
        <a:xfrm>
          <a:off x="411480" y="929446"/>
          <a:ext cx="5760720" cy="745063"/>
        </a:xfrm>
        <a:prstGeom prst="roundRect">
          <a:avLst/>
        </a:prstGeom>
        <a:solidFill>
          <a:srgbClr val="2E6A8C"/>
        </a:solidFill>
        <a:ln w="25400" cap="flat" cmpd="sng" algn="ctr">
          <a:solidFill>
            <a:srgbClr val="2E6A8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977900">
            <a:lnSpc>
              <a:spcPct val="90000"/>
            </a:lnSpc>
            <a:spcBef>
              <a:spcPct val="0"/>
            </a:spcBef>
            <a:spcAft>
              <a:spcPct val="35000"/>
            </a:spcAft>
            <a:buNone/>
          </a:pPr>
          <a:r>
            <a:rPr lang="en-US" sz="2200" b="1" kern="1200" dirty="0">
              <a:latin typeface="Calibri" panose="020F0502020204030204" pitchFamily="34" charset="0"/>
              <a:cs typeface="Calibri" panose="020F0502020204030204" pitchFamily="34" charset="0"/>
            </a:rPr>
            <a:t>Structure Built in 1965</a:t>
          </a:r>
        </a:p>
      </dsp:txBody>
      <dsp:txXfrm>
        <a:off x="447851" y="965817"/>
        <a:ext cx="5687978" cy="672321"/>
      </dsp:txXfrm>
    </dsp:sp>
    <dsp:sp modelId="{8C292F7E-CA1F-4F77-96D8-A19D09E41417}">
      <dsp:nvSpPr>
        <dsp:cNvPr id="0" name=""/>
        <dsp:cNvSpPr/>
      </dsp:nvSpPr>
      <dsp:spPr>
        <a:xfrm>
          <a:off x="0" y="2537143"/>
          <a:ext cx="8229600" cy="648210"/>
        </a:xfrm>
        <a:prstGeom prst="rect">
          <a:avLst/>
        </a:prstGeom>
        <a:noFill/>
        <a:ln w="25400" cap="flat" cmpd="sng" algn="ctr">
          <a:solidFill>
            <a:srgbClr val="2E6A8C"/>
          </a:solidFill>
          <a:prstDash val="solid"/>
        </a:ln>
        <a:effectLst/>
      </dsp:spPr>
      <dsp:style>
        <a:lnRef idx="2">
          <a:scrgbClr r="0" g="0" b="0"/>
        </a:lnRef>
        <a:fillRef idx="1">
          <a:scrgbClr r="0" g="0" b="0"/>
        </a:fillRef>
        <a:effectRef idx="0">
          <a:scrgbClr r="0" g="0" b="0"/>
        </a:effectRef>
        <a:fontRef idx="minor"/>
      </dsp:style>
    </dsp:sp>
    <dsp:sp modelId="{D8B2C631-640D-4079-8A29-B73D71609CB1}">
      <dsp:nvSpPr>
        <dsp:cNvPr id="0" name=""/>
        <dsp:cNvSpPr/>
      </dsp:nvSpPr>
      <dsp:spPr>
        <a:xfrm>
          <a:off x="411480" y="2116800"/>
          <a:ext cx="5760720" cy="745063"/>
        </a:xfrm>
        <a:prstGeom prst="roundRect">
          <a:avLst/>
        </a:prstGeom>
        <a:solidFill>
          <a:srgbClr val="2E6A8C"/>
        </a:solidFill>
        <a:ln w="25400" cap="flat" cmpd="sng" algn="ctr">
          <a:solidFill>
            <a:srgbClr val="2E6A8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977900">
            <a:lnSpc>
              <a:spcPct val="90000"/>
            </a:lnSpc>
            <a:spcBef>
              <a:spcPct val="0"/>
            </a:spcBef>
            <a:spcAft>
              <a:spcPct val="35000"/>
            </a:spcAft>
            <a:buNone/>
          </a:pPr>
          <a:r>
            <a:rPr lang="en-US" sz="2200" b="1" kern="1200" dirty="0">
              <a:latin typeface="Calibri" panose="020F0502020204030204" pitchFamily="34" charset="0"/>
              <a:cs typeface="Calibri" panose="020F0502020204030204" pitchFamily="34" charset="0"/>
            </a:rPr>
            <a:t>Improvements made to Bridge Barrie in 2000</a:t>
          </a:r>
        </a:p>
      </dsp:txBody>
      <dsp:txXfrm>
        <a:off x="447851" y="2153171"/>
        <a:ext cx="5687978" cy="6723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988981-E4C9-4220-8CAF-D9D0BB3E1CEC}">
      <dsp:nvSpPr>
        <dsp:cNvPr id="0" name=""/>
        <dsp:cNvSpPr/>
      </dsp:nvSpPr>
      <dsp:spPr>
        <a:xfrm>
          <a:off x="0" y="489419"/>
          <a:ext cx="8229600" cy="781200"/>
        </a:xfrm>
        <a:prstGeom prst="rect">
          <a:avLst/>
        </a:prstGeom>
        <a:noFill/>
        <a:ln w="25400" cap="flat" cmpd="sng" algn="ctr">
          <a:solidFill>
            <a:srgbClr val="2E6A8C"/>
          </a:solidFill>
          <a:prstDash val="solid"/>
        </a:ln>
        <a:effectLst/>
      </dsp:spPr>
      <dsp:style>
        <a:lnRef idx="2">
          <a:scrgbClr r="0" g="0" b="0"/>
        </a:lnRef>
        <a:fillRef idx="1">
          <a:scrgbClr r="0" g="0" b="0"/>
        </a:fillRef>
        <a:effectRef idx="0">
          <a:scrgbClr r="0" g="0" b="0"/>
        </a:effectRef>
        <a:fontRef idx="minor"/>
      </dsp:style>
    </dsp:sp>
    <dsp:sp modelId="{A0EC5624-86B4-48FD-BF20-C57C0577E27F}">
      <dsp:nvSpPr>
        <dsp:cNvPr id="0" name=""/>
        <dsp:cNvSpPr/>
      </dsp:nvSpPr>
      <dsp:spPr>
        <a:xfrm>
          <a:off x="411480" y="31859"/>
          <a:ext cx="5760720" cy="915120"/>
        </a:xfrm>
        <a:prstGeom prst="roundRect">
          <a:avLst/>
        </a:prstGeom>
        <a:solidFill>
          <a:srgbClr val="2E6A8C"/>
        </a:solidFill>
        <a:ln w="25400" cap="flat" cmpd="sng" algn="ctr">
          <a:solidFill>
            <a:srgbClr val="2E6A8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200150">
            <a:lnSpc>
              <a:spcPct val="90000"/>
            </a:lnSpc>
            <a:spcBef>
              <a:spcPct val="0"/>
            </a:spcBef>
            <a:spcAft>
              <a:spcPts val="0"/>
            </a:spcAft>
            <a:buNone/>
          </a:pPr>
          <a:r>
            <a:rPr lang="en-US" sz="2700" b="1" kern="1200" dirty="0">
              <a:solidFill>
                <a:srgbClr val="FFFFFF"/>
              </a:solidFill>
              <a:latin typeface="Calibri" panose="020F0502020204030204" pitchFamily="34" charset="0"/>
              <a:ea typeface="+mn-ea"/>
              <a:cs typeface="Calibri" panose="020F0502020204030204" pitchFamily="34" charset="0"/>
            </a:rPr>
            <a:t>2020 Average Daily Traffic (ADT) = 4,816</a:t>
          </a:r>
        </a:p>
      </dsp:txBody>
      <dsp:txXfrm>
        <a:off x="456152" y="76531"/>
        <a:ext cx="5671376" cy="825776"/>
      </dsp:txXfrm>
    </dsp:sp>
    <dsp:sp modelId="{0ED8A58A-7C64-4DC3-9C71-C9E9D24243BC}">
      <dsp:nvSpPr>
        <dsp:cNvPr id="0" name=""/>
        <dsp:cNvSpPr/>
      </dsp:nvSpPr>
      <dsp:spPr>
        <a:xfrm>
          <a:off x="0" y="1895579"/>
          <a:ext cx="8229600" cy="781200"/>
        </a:xfrm>
        <a:prstGeom prst="rect">
          <a:avLst/>
        </a:prstGeom>
        <a:noFill/>
        <a:ln w="25400" cap="flat" cmpd="sng" algn="ctr">
          <a:solidFill>
            <a:srgbClr val="2E6A8C"/>
          </a:solidFill>
          <a:prstDash val="solid"/>
        </a:ln>
        <a:effectLst/>
      </dsp:spPr>
      <dsp:style>
        <a:lnRef idx="2">
          <a:scrgbClr r="0" g="0" b="0"/>
        </a:lnRef>
        <a:fillRef idx="1">
          <a:scrgbClr r="0" g="0" b="0"/>
        </a:fillRef>
        <a:effectRef idx="0">
          <a:scrgbClr r="0" g="0" b="0"/>
        </a:effectRef>
        <a:fontRef idx="minor"/>
      </dsp:style>
    </dsp:sp>
    <dsp:sp modelId="{C61427DC-68B6-4608-B3BD-E62C863718C3}">
      <dsp:nvSpPr>
        <dsp:cNvPr id="0" name=""/>
        <dsp:cNvSpPr/>
      </dsp:nvSpPr>
      <dsp:spPr>
        <a:xfrm>
          <a:off x="411480" y="1438019"/>
          <a:ext cx="5760720" cy="915120"/>
        </a:xfrm>
        <a:prstGeom prst="roundRect">
          <a:avLst/>
        </a:prstGeom>
        <a:solidFill>
          <a:srgbClr val="2E6A8C"/>
        </a:solidFill>
        <a:ln w="25400" cap="flat" cmpd="sng" algn="ctr">
          <a:solidFill>
            <a:srgbClr val="2E6A8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200150">
            <a:lnSpc>
              <a:spcPct val="90000"/>
            </a:lnSpc>
            <a:spcBef>
              <a:spcPct val="0"/>
            </a:spcBef>
            <a:spcAft>
              <a:spcPts val="0"/>
            </a:spcAft>
            <a:buNone/>
          </a:pPr>
          <a:r>
            <a:rPr lang="en-US" sz="2700" b="1" kern="1200" dirty="0">
              <a:solidFill>
                <a:srgbClr val="FFFFFF"/>
              </a:solidFill>
              <a:latin typeface="Calibri" panose="020F0502020204030204" pitchFamily="34" charset="0"/>
              <a:ea typeface="+mn-ea"/>
              <a:cs typeface="Calibri" panose="020F0502020204030204" pitchFamily="34" charset="0"/>
            </a:rPr>
            <a:t>2044 Projected ADT =</a:t>
          </a:r>
        </a:p>
        <a:p>
          <a:pPr marL="0" lvl="0" indent="0" algn="l" defTabSz="1200150">
            <a:lnSpc>
              <a:spcPct val="90000"/>
            </a:lnSpc>
            <a:spcBef>
              <a:spcPct val="0"/>
            </a:spcBef>
            <a:spcAft>
              <a:spcPts val="0"/>
            </a:spcAft>
            <a:buNone/>
          </a:pPr>
          <a:r>
            <a:rPr lang="en-US" sz="2700" b="1" kern="1200" dirty="0">
              <a:solidFill>
                <a:srgbClr val="FFFFFF"/>
              </a:solidFill>
              <a:latin typeface="Calibri" panose="020F0502020204030204" pitchFamily="34" charset="0"/>
              <a:ea typeface="+mn-ea"/>
              <a:cs typeface="Calibri" panose="020F0502020204030204" pitchFamily="34" charset="0"/>
            </a:rPr>
            <a:t>9,350</a:t>
          </a:r>
        </a:p>
      </dsp:txBody>
      <dsp:txXfrm>
        <a:off x="456152" y="1482691"/>
        <a:ext cx="5671376" cy="825776"/>
      </dsp:txXfrm>
    </dsp:sp>
    <dsp:sp modelId="{A43F1DDD-50B3-41C5-8555-7C43F404529A}">
      <dsp:nvSpPr>
        <dsp:cNvPr id="0" name=""/>
        <dsp:cNvSpPr/>
      </dsp:nvSpPr>
      <dsp:spPr>
        <a:xfrm>
          <a:off x="0" y="3301740"/>
          <a:ext cx="8229600" cy="781200"/>
        </a:xfrm>
        <a:prstGeom prst="rect">
          <a:avLst/>
        </a:prstGeom>
        <a:noFill/>
        <a:ln w="25400" cap="flat" cmpd="sng" algn="ctr">
          <a:solidFill>
            <a:srgbClr val="2E6A8C"/>
          </a:solidFill>
          <a:prstDash val="solid"/>
        </a:ln>
        <a:effectLst/>
      </dsp:spPr>
      <dsp:style>
        <a:lnRef idx="2">
          <a:scrgbClr r="0" g="0" b="0"/>
        </a:lnRef>
        <a:fillRef idx="1">
          <a:scrgbClr r="0" g="0" b="0"/>
        </a:fillRef>
        <a:effectRef idx="0">
          <a:scrgbClr r="0" g="0" b="0"/>
        </a:effectRef>
        <a:fontRef idx="minor"/>
      </dsp:style>
    </dsp:sp>
    <dsp:sp modelId="{7252143C-F4C9-4570-A349-2BE93682B2CA}">
      <dsp:nvSpPr>
        <dsp:cNvPr id="0" name=""/>
        <dsp:cNvSpPr/>
      </dsp:nvSpPr>
      <dsp:spPr>
        <a:xfrm>
          <a:off x="411480" y="2844180"/>
          <a:ext cx="5760720" cy="915120"/>
        </a:xfrm>
        <a:prstGeom prst="roundRect">
          <a:avLst/>
        </a:prstGeom>
        <a:solidFill>
          <a:srgbClr val="2E6A8C"/>
        </a:solidFill>
        <a:ln w="25400" cap="flat" cmpd="sng" algn="ctr">
          <a:solidFill>
            <a:srgbClr val="2E6A8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200150">
            <a:lnSpc>
              <a:spcPct val="90000"/>
            </a:lnSpc>
            <a:spcBef>
              <a:spcPct val="0"/>
            </a:spcBef>
            <a:spcAft>
              <a:spcPct val="35000"/>
            </a:spcAft>
            <a:buNone/>
          </a:pPr>
          <a:r>
            <a:rPr lang="en-US" sz="2700" b="1" kern="1200" dirty="0">
              <a:solidFill>
                <a:srgbClr val="FFFFFF"/>
              </a:solidFill>
              <a:latin typeface="Calibri" panose="020F0502020204030204" pitchFamily="34" charset="0"/>
              <a:ea typeface="+mn-ea"/>
              <a:cs typeface="Calibri" panose="020F0502020204030204" pitchFamily="34" charset="0"/>
            </a:rPr>
            <a:t>3.7% Average Truck Traffic</a:t>
          </a:r>
        </a:p>
      </dsp:txBody>
      <dsp:txXfrm>
        <a:off x="456152" y="2888852"/>
        <a:ext cx="5671376" cy="8257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A7EF89-84B7-4AD8-9BF4-DC09701C9C18}">
      <dsp:nvSpPr>
        <dsp:cNvPr id="0" name=""/>
        <dsp:cNvSpPr/>
      </dsp:nvSpPr>
      <dsp:spPr>
        <a:xfrm>
          <a:off x="0" y="1718099"/>
          <a:ext cx="8229600" cy="1638000"/>
        </a:xfrm>
        <a:prstGeom prst="rect">
          <a:avLst/>
        </a:prstGeom>
        <a:noFill/>
        <a:ln w="25400" cap="flat" cmpd="sng" algn="ctr">
          <a:solidFill>
            <a:srgbClr val="2E6A8C"/>
          </a:solidFill>
          <a:prstDash val="solid"/>
        </a:ln>
        <a:effectLst/>
      </dsp:spPr>
      <dsp:style>
        <a:lnRef idx="2">
          <a:scrgbClr r="0" g="0" b="0"/>
        </a:lnRef>
        <a:fillRef idx="1">
          <a:scrgbClr r="0" g="0" b="0"/>
        </a:fillRef>
        <a:effectRef idx="0">
          <a:scrgbClr r="0" g="0" b="0"/>
        </a:effectRef>
        <a:fontRef idx="minor"/>
      </dsp:style>
    </dsp:sp>
    <dsp:sp modelId="{C1621F69-AD5B-46D1-8C1C-241FDF21299A}">
      <dsp:nvSpPr>
        <dsp:cNvPr id="0" name=""/>
        <dsp:cNvSpPr/>
      </dsp:nvSpPr>
      <dsp:spPr>
        <a:xfrm>
          <a:off x="411480" y="758699"/>
          <a:ext cx="5760720" cy="1918800"/>
        </a:xfrm>
        <a:prstGeom prst="roundRect">
          <a:avLst/>
        </a:prstGeom>
        <a:solidFill>
          <a:srgbClr val="2E6A8C"/>
        </a:solidFill>
        <a:ln w="25400" cap="flat" cmpd="sng" algn="ctr">
          <a:solidFill>
            <a:srgbClr val="2E6A8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155700">
            <a:lnSpc>
              <a:spcPct val="90000"/>
            </a:lnSpc>
            <a:spcBef>
              <a:spcPct val="0"/>
            </a:spcBef>
            <a:spcAft>
              <a:spcPct val="35000"/>
            </a:spcAft>
            <a:buNone/>
          </a:pPr>
          <a:r>
            <a:rPr lang="en-US" sz="2600" b="1" kern="1200" dirty="0">
              <a:solidFill>
                <a:srgbClr val="FFFFFF"/>
              </a:solidFill>
              <a:latin typeface="Calibri" panose="020F0502020204030204" pitchFamily="34" charset="0"/>
              <a:ea typeface="+mn-ea"/>
              <a:cs typeface="Calibri" panose="020F0502020204030204" pitchFamily="34" charset="0"/>
            </a:rPr>
            <a:t>Structure nearing the end of its useful life, and is more economical to replace then rehabilitate</a:t>
          </a:r>
        </a:p>
      </dsp:txBody>
      <dsp:txXfrm>
        <a:off x="505148" y="852367"/>
        <a:ext cx="5573384" cy="17314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A7EF89-84B7-4AD8-9BF4-DC09701C9C18}">
      <dsp:nvSpPr>
        <dsp:cNvPr id="0" name=""/>
        <dsp:cNvSpPr/>
      </dsp:nvSpPr>
      <dsp:spPr>
        <a:xfrm>
          <a:off x="0" y="489419"/>
          <a:ext cx="8229600" cy="781200"/>
        </a:xfrm>
        <a:prstGeom prst="rect">
          <a:avLst/>
        </a:prstGeom>
        <a:noFill/>
        <a:ln w="25400" cap="flat" cmpd="sng" algn="ctr">
          <a:solidFill>
            <a:srgbClr val="2E6A8C"/>
          </a:solidFill>
          <a:prstDash val="solid"/>
        </a:ln>
        <a:effectLst/>
      </dsp:spPr>
      <dsp:style>
        <a:lnRef idx="2">
          <a:scrgbClr r="0" g="0" b="0"/>
        </a:lnRef>
        <a:fillRef idx="1">
          <a:scrgbClr r="0" g="0" b="0"/>
        </a:fillRef>
        <a:effectRef idx="0">
          <a:scrgbClr r="0" g="0" b="0"/>
        </a:effectRef>
        <a:fontRef idx="minor"/>
      </dsp:style>
    </dsp:sp>
    <dsp:sp modelId="{C1621F69-AD5B-46D1-8C1C-241FDF21299A}">
      <dsp:nvSpPr>
        <dsp:cNvPr id="0" name=""/>
        <dsp:cNvSpPr/>
      </dsp:nvSpPr>
      <dsp:spPr>
        <a:xfrm>
          <a:off x="411480" y="31859"/>
          <a:ext cx="5760720" cy="915120"/>
        </a:xfrm>
        <a:prstGeom prst="roundRect">
          <a:avLst/>
        </a:prstGeom>
        <a:solidFill>
          <a:srgbClr val="2E6A8C"/>
        </a:solidFill>
        <a:ln w="25400" cap="flat" cmpd="sng" algn="ctr">
          <a:solidFill>
            <a:srgbClr val="2E6A8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155700">
            <a:lnSpc>
              <a:spcPct val="90000"/>
            </a:lnSpc>
            <a:spcBef>
              <a:spcPct val="0"/>
            </a:spcBef>
            <a:spcAft>
              <a:spcPts val="0"/>
            </a:spcAft>
            <a:buNone/>
          </a:pPr>
          <a:r>
            <a:rPr lang="en-US" sz="2600" b="1" kern="1200" dirty="0">
              <a:solidFill>
                <a:srgbClr val="FFFFFF"/>
              </a:solidFill>
              <a:latin typeface="Calibri" panose="020F0502020204030204" pitchFamily="34" charset="0"/>
              <a:ea typeface="+mn-ea"/>
              <a:cs typeface="Calibri" panose="020F0502020204030204" pitchFamily="34" charset="0"/>
            </a:rPr>
            <a:t>Replace Structure </a:t>
          </a:r>
        </a:p>
      </dsp:txBody>
      <dsp:txXfrm>
        <a:off x="456152" y="76531"/>
        <a:ext cx="5671376" cy="825776"/>
      </dsp:txXfrm>
    </dsp:sp>
    <dsp:sp modelId="{1277993C-1BC0-4EAF-ADF8-8FEB820B5A16}">
      <dsp:nvSpPr>
        <dsp:cNvPr id="0" name=""/>
        <dsp:cNvSpPr/>
      </dsp:nvSpPr>
      <dsp:spPr>
        <a:xfrm>
          <a:off x="0" y="1895579"/>
          <a:ext cx="8229600" cy="781200"/>
        </a:xfrm>
        <a:prstGeom prst="rect">
          <a:avLst/>
        </a:prstGeom>
        <a:noFill/>
        <a:ln w="25400" cap="flat" cmpd="sng" algn="ctr">
          <a:solidFill>
            <a:srgbClr val="2E6A8C"/>
          </a:solidFill>
          <a:prstDash val="solid"/>
        </a:ln>
        <a:effectLst/>
      </dsp:spPr>
      <dsp:style>
        <a:lnRef idx="2">
          <a:scrgbClr r="0" g="0" b="0"/>
        </a:lnRef>
        <a:fillRef idx="1">
          <a:scrgbClr r="0" g="0" b="0"/>
        </a:fillRef>
        <a:effectRef idx="0">
          <a:scrgbClr r="0" g="0" b="0"/>
        </a:effectRef>
        <a:fontRef idx="minor"/>
      </dsp:style>
    </dsp:sp>
    <dsp:sp modelId="{92A3B12F-D82E-4128-A2B9-C7DE4D2CBD8A}">
      <dsp:nvSpPr>
        <dsp:cNvPr id="0" name=""/>
        <dsp:cNvSpPr/>
      </dsp:nvSpPr>
      <dsp:spPr>
        <a:xfrm>
          <a:off x="411480" y="1438019"/>
          <a:ext cx="5760720" cy="915120"/>
        </a:xfrm>
        <a:prstGeom prst="roundRect">
          <a:avLst/>
        </a:prstGeom>
        <a:solidFill>
          <a:srgbClr val="2E6A8C"/>
        </a:solidFill>
        <a:ln w="25400" cap="flat" cmpd="sng" algn="ctr">
          <a:solidFill>
            <a:srgbClr val="2E6A8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155700">
            <a:lnSpc>
              <a:spcPct val="90000"/>
            </a:lnSpc>
            <a:spcBef>
              <a:spcPct val="0"/>
            </a:spcBef>
            <a:spcAft>
              <a:spcPct val="35000"/>
            </a:spcAft>
            <a:buNone/>
          </a:pPr>
          <a:r>
            <a:rPr lang="en-US" sz="2600" b="1" kern="1200" dirty="0">
              <a:solidFill>
                <a:srgbClr val="FFFFFF"/>
              </a:solidFill>
              <a:latin typeface="Calibri" panose="020F0502020204030204" pitchFamily="34" charset="0"/>
              <a:ea typeface="+mn-ea"/>
              <a:cs typeface="Calibri" panose="020F0502020204030204" pitchFamily="34" charset="0"/>
            </a:rPr>
            <a:t>Maintain Current Highway Width</a:t>
          </a:r>
        </a:p>
      </dsp:txBody>
      <dsp:txXfrm>
        <a:off x="456152" y="1482691"/>
        <a:ext cx="5671376" cy="825776"/>
      </dsp:txXfrm>
    </dsp:sp>
    <dsp:sp modelId="{99595964-5994-45C4-A92C-20171530CCF4}">
      <dsp:nvSpPr>
        <dsp:cNvPr id="0" name=""/>
        <dsp:cNvSpPr/>
      </dsp:nvSpPr>
      <dsp:spPr>
        <a:xfrm>
          <a:off x="0" y="3301740"/>
          <a:ext cx="8229600" cy="781200"/>
        </a:xfrm>
        <a:prstGeom prst="rect">
          <a:avLst/>
        </a:prstGeom>
        <a:noFill/>
        <a:ln w="25400" cap="flat" cmpd="sng" algn="ctr">
          <a:solidFill>
            <a:srgbClr val="2E6A8C"/>
          </a:solidFill>
          <a:prstDash val="solid"/>
        </a:ln>
        <a:effectLst/>
      </dsp:spPr>
      <dsp:style>
        <a:lnRef idx="2">
          <a:scrgbClr r="0" g="0" b="0"/>
        </a:lnRef>
        <a:fillRef idx="1">
          <a:scrgbClr r="0" g="0" b="0"/>
        </a:fillRef>
        <a:effectRef idx="0">
          <a:scrgbClr r="0" g="0" b="0"/>
        </a:effectRef>
        <a:fontRef idx="minor"/>
      </dsp:style>
    </dsp:sp>
    <dsp:sp modelId="{05EE5F40-B0AF-4027-A3F5-3AACD8D4AE09}">
      <dsp:nvSpPr>
        <dsp:cNvPr id="0" name=""/>
        <dsp:cNvSpPr/>
      </dsp:nvSpPr>
      <dsp:spPr>
        <a:xfrm>
          <a:off x="411480" y="2844180"/>
          <a:ext cx="5760720" cy="915120"/>
        </a:xfrm>
        <a:prstGeom prst="roundRect">
          <a:avLst/>
        </a:prstGeom>
        <a:solidFill>
          <a:srgbClr val="2E6A8C"/>
        </a:solidFill>
        <a:ln w="25400" cap="flat" cmpd="sng" algn="ctr">
          <a:solidFill>
            <a:srgbClr val="2E6A8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155700">
            <a:lnSpc>
              <a:spcPct val="90000"/>
            </a:lnSpc>
            <a:spcBef>
              <a:spcPct val="0"/>
            </a:spcBef>
            <a:spcAft>
              <a:spcPct val="35000"/>
            </a:spcAft>
            <a:buNone/>
          </a:pPr>
          <a:r>
            <a:rPr lang="en-US" sz="2600" b="1" kern="1200" dirty="0">
              <a:solidFill>
                <a:srgbClr val="FFFFFF"/>
              </a:solidFill>
              <a:latin typeface="Calibri" panose="020F0502020204030204" pitchFamily="34" charset="0"/>
              <a:ea typeface="+mn-ea"/>
              <a:cs typeface="Calibri" panose="020F0502020204030204" pitchFamily="34" charset="0"/>
            </a:rPr>
            <a:t>Add Sidewalks to Access Cliffside Park</a:t>
          </a:r>
        </a:p>
      </dsp:txBody>
      <dsp:txXfrm>
        <a:off x="456152" y="2888852"/>
        <a:ext cx="5671376" cy="82577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DA0091-4925-4F4C-911D-8A27B63FA010}">
      <dsp:nvSpPr>
        <dsp:cNvPr id="0" name=""/>
        <dsp:cNvSpPr/>
      </dsp:nvSpPr>
      <dsp:spPr>
        <a:xfrm>
          <a:off x="0" y="874411"/>
          <a:ext cx="8229600" cy="589281"/>
        </a:xfrm>
        <a:prstGeom prst="rect">
          <a:avLst/>
        </a:prstGeom>
        <a:noFill/>
        <a:ln w="25400" cap="flat" cmpd="sng" algn="ctr">
          <a:solidFill>
            <a:srgbClr val="2E6A8C"/>
          </a:solidFill>
          <a:prstDash val="solid"/>
        </a:ln>
        <a:effectLst/>
      </dsp:spPr>
      <dsp:style>
        <a:lnRef idx="2">
          <a:scrgbClr r="0" g="0" b="0"/>
        </a:lnRef>
        <a:fillRef idx="1">
          <a:scrgbClr r="0" g="0" b="0"/>
        </a:fillRef>
        <a:effectRef idx="0">
          <a:scrgbClr r="0" g="0" b="0"/>
        </a:effectRef>
        <a:fontRef idx="minor"/>
      </dsp:style>
    </dsp:sp>
    <dsp:sp modelId="{D5F01131-7CBC-429D-B7B5-7F4AD87E1B43}">
      <dsp:nvSpPr>
        <dsp:cNvPr id="0" name=""/>
        <dsp:cNvSpPr/>
      </dsp:nvSpPr>
      <dsp:spPr>
        <a:xfrm>
          <a:off x="411480" y="492281"/>
          <a:ext cx="5760720" cy="677330"/>
        </a:xfrm>
        <a:prstGeom prst="roundRect">
          <a:avLst/>
        </a:prstGeom>
        <a:solidFill>
          <a:srgbClr val="2E6A8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Calibri" panose="020F0502020204030204" pitchFamily="34" charset="0"/>
              <a:cs typeface="Calibri" panose="020F0502020204030204" pitchFamily="34" charset="0"/>
            </a:rPr>
            <a:t>Existing Width is 100 feet</a:t>
          </a:r>
        </a:p>
      </dsp:txBody>
      <dsp:txXfrm>
        <a:off x="444545" y="525346"/>
        <a:ext cx="5694590" cy="611200"/>
      </dsp:txXfrm>
    </dsp:sp>
    <dsp:sp modelId="{8C292F7E-CA1F-4F77-96D8-A19D09E41417}">
      <dsp:nvSpPr>
        <dsp:cNvPr id="0" name=""/>
        <dsp:cNvSpPr/>
      </dsp:nvSpPr>
      <dsp:spPr>
        <a:xfrm>
          <a:off x="0" y="1953824"/>
          <a:ext cx="8229600" cy="589281"/>
        </a:xfrm>
        <a:prstGeom prst="rect">
          <a:avLst/>
        </a:prstGeom>
        <a:noFill/>
        <a:ln w="25400" cap="flat" cmpd="sng" algn="ctr">
          <a:solidFill>
            <a:srgbClr val="2E6A8C"/>
          </a:solidFill>
          <a:prstDash val="solid"/>
        </a:ln>
        <a:effectLst/>
      </dsp:spPr>
      <dsp:style>
        <a:lnRef idx="2">
          <a:scrgbClr r="0" g="0" b="0"/>
        </a:lnRef>
        <a:fillRef idx="1">
          <a:scrgbClr r="0" g="0" b="0"/>
        </a:fillRef>
        <a:effectRef idx="0">
          <a:scrgbClr r="0" g="0" b="0"/>
        </a:effectRef>
        <a:fontRef idx="minor"/>
      </dsp:style>
    </dsp:sp>
    <dsp:sp modelId="{D8B2C631-640D-4079-8A29-B73D71609CB1}">
      <dsp:nvSpPr>
        <dsp:cNvPr id="0" name=""/>
        <dsp:cNvSpPr/>
      </dsp:nvSpPr>
      <dsp:spPr>
        <a:xfrm>
          <a:off x="411480" y="1571693"/>
          <a:ext cx="5760720" cy="677330"/>
        </a:xfrm>
        <a:prstGeom prst="roundRect">
          <a:avLst/>
        </a:prstGeom>
        <a:solidFill>
          <a:srgbClr val="2E6A8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Calibri" panose="020F0502020204030204" pitchFamily="34" charset="0"/>
              <a:cs typeface="Calibri" panose="020F0502020204030204" pitchFamily="34" charset="0"/>
            </a:rPr>
            <a:t>Purchase additional ROW as needed</a:t>
          </a:r>
          <a:endParaRPr lang="en-US" sz="2000" kern="1200" dirty="0">
            <a:latin typeface="Calibri" panose="020F0502020204030204" pitchFamily="34" charset="0"/>
            <a:cs typeface="Calibri" panose="020F0502020204030204" pitchFamily="34" charset="0"/>
          </a:endParaRPr>
        </a:p>
      </dsp:txBody>
      <dsp:txXfrm>
        <a:off x="444545" y="1604758"/>
        <a:ext cx="5694590" cy="611200"/>
      </dsp:txXfrm>
    </dsp:sp>
    <dsp:sp modelId="{9B80D8EA-49C6-4BC7-BAAC-45DD759E5AFE}">
      <dsp:nvSpPr>
        <dsp:cNvPr id="0" name=""/>
        <dsp:cNvSpPr/>
      </dsp:nvSpPr>
      <dsp:spPr>
        <a:xfrm>
          <a:off x="0" y="3033236"/>
          <a:ext cx="8229600" cy="589281"/>
        </a:xfrm>
        <a:prstGeom prst="rect">
          <a:avLst/>
        </a:prstGeom>
        <a:noFill/>
        <a:ln w="25400" cap="flat" cmpd="sng" algn="ctr">
          <a:solidFill>
            <a:srgbClr val="2E6A8C"/>
          </a:solidFill>
          <a:prstDash val="solid"/>
        </a:ln>
        <a:effectLst/>
      </dsp:spPr>
      <dsp:style>
        <a:lnRef idx="2">
          <a:scrgbClr r="0" g="0" b="0"/>
        </a:lnRef>
        <a:fillRef idx="1">
          <a:scrgbClr r="0" g="0" b="0"/>
        </a:fillRef>
        <a:effectRef idx="0">
          <a:scrgbClr r="0" g="0" b="0"/>
        </a:effectRef>
        <a:fontRef idx="minor"/>
      </dsp:style>
    </dsp:sp>
    <dsp:sp modelId="{1F77EAEC-6430-40AC-AD8E-588345CE8263}">
      <dsp:nvSpPr>
        <dsp:cNvPr id="0" name=""/>
        <dsp:cNvSpPr/>
      </dsp:nvSpPr>
      <dsp:spPr>
        <a:xfrm>
          <a:off x="411480" y="2651106"/>
          <a:ext cx="5760720" cy="677330"/>
        </a:xfrm>
        <a:prstGeom prst="roundRect">
          <a:avLst/>
        </a:prstGeom>
        <a:solidFill>
          <a:srgbClr val="2E6A8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Calibri" panose="020F0502020204030204" pitchFamily="34" charset="0"/>
              <a:cs typeface="Calibri" panose="020F0502020204030204" pitchFamily="34" charset="0"/>
            </a:rPr>
            <a:t>Temporary Easements as needed for construction</a:t>
          </a:r>
          <a:endParaRPr lang="en-US" sz="2000" kern="1200" dirty="0">
            <a:latin typeface="Calibri" panose="020F0502020204030204" pitchFamily="34" charset="0"/>
            <a:cs typeface="Calibri" panose="020F0502020204030204" pitchFamily="34" charset="0"/>
          </a:endParaRPr>
        </a:p>
      </dsp:txBody>
      <dsp:txXfrm>
        <a:off x="444545" y="2684171"/>
        <a:ext cx="5694590" cy="6112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DBDD58-1D31-4789-AE0A-15E6B2D0BCC9}">
      <dsp:nvSpPr>
        <dsp:cNvPr id="0" name=""/>
        <dsp:cNvSpPr/>
      </dsp:nvSpPr>
      <dsp:spPr>
        <a:xfrm rot="5400000">
          <a:off x="4960315" y="-1836298"/>
          <a:ext cx="1271624" cy="5266944"/>
        </a:xfrm>
        <a:prstGeom prst="round2SameRect">
          <a:avLst/>
        </a:prstGeom>
        <a:solidFill>
          <a:srgbClr val="FDB917">
            <a:alpha val="90000"/>
          </a:srgbClr>
        </a:solidFill>
        <a:ln w="25400" cap="flat" cmpd="sng" algn="ctr">
          <a:solidFill>
            <a:srgbClr val="741112">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None/>
          </a:pPr>
          <a:r>
            <a:rPr lang="en-US" sz="2600" b="1" kern="1200" dirty="0">
              <a:solidFill>
                <a:srgbClr val="741112"/>
              </a:solidFill>
              <a:latin typeface="Calibri" panose="020F0502020204030204" pitchFamily="34" charset="0"/>
              <a:ea typeface="+mn-ea"/>
              <a:cs typeface="Calibri" panose="020F0502020204030204" pitchFamily="34" charset="0"/>
            </a:rPr>
            <a:t>Federal Highway Regulations for Safety</a:t>
          </a:r>
        </a:p>
      </dsp:txBody>
      <dsp:txXfrm rot="-5400000">
        <a:off x="2962655" y="223438"/>
        <a:ext cx="5204868" cy="1147472"/>
      </dsp:txXfrm>
    </dsp:sp>
    <dsp:sp modelId="{28D7CD40-9F23-4436-9DDC-F87676D0B909}">
      <dsp:nvSpPr>
        <dsp:cNvPr id="0" name=""/>
        <dsp:cNvSpPr/>
      </dsp:nvSpPr>
      <dsp:spPr>
        <a:xfrm>
          <a:off x="0" y="2408"/>
          <a:ext cx="2962656" cy="1589530"/>
        </a:xfrm>
        <a:prstGeom prst="roundRect">
          <a:avLst/>
        </a:prstGeom>
        <a:solidFill>
          <a:srgbClr val="2E6A8C"/>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b="1" kern="1200" dirty="0">
              <a:latin typeface="Calibri" panose="020F0502020204030204" pitchFamily="34" charset="0"/>
              <a:cs typeface="Calibri" panose="020F0502020204030204" pitchFamily="34" charset="0"/>
            </a:rPr>
            <a:t>Private Property in Public ROW</a:t>
          </a:r>
          <a:endParaRPr lang="en-US" sz="3100" kern="1200" dirty="0">
            <a:latin typeface="Calibri" panose="020F0502020204030204" pitchFamily="34" charset="0"/>
            <a:cs typeface="Calibri" panose="020F0502020204030204" pitchFamily="34" charset="0"/>
          </a:endParaRPr>
        </a:p>
      </dsp:txBody>
      <dsp:txXfrm>
        <a:off x="77594" y="80002"/>
        <a:ext cx="2807468" cy="1434342"/>
      </dsp:txXfrm>
    </dsp:sp>
    <dsp:sp modelId="{BE85B358-CE86-4BC7-89B9-5B3E83C9DDE9}">
      <dsp:nvSpPr>
        <dsp:cNvPr id="0" name=""/>
        <dsp:cNvSpPr/>
      </dsp:nvSpPr>
      <dsp:spPr>
        <a:xfrm rot="5400000">
          <a:off x="4960315" y="-167291"/>
          <a:ext cx="1271624" cy="5266944"/>
        </a:xfrm>
        <a:prstGeom prst="round2SameRect">
          <a:avLst/>
        </a:prstGeom>
        <a:solidFill>
          <a:srgbClr val="FDB917">
            <a:alpha val="90000"/>
          </a:srgbClr>
        </a:solidFill>
        <a:ln w="25400" cap="flat" cmpd="sng" algn="ctr">
          <a:solidFill>
            <a:srgbClr val="741112">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155700">
            <a:lnSpc>
              <a:spcPct val="90000"/>
            </a:lnSpc>
            <a:spcBef>
              <a:spcPct val="0"/>
            </a:spcBef>
            <a:spcAft>
              <a:spcPct val="15000"/>
            </a:spcAft>
            <a:buChar char="•"/>
          </a:pPr>
          <a:r>
            <a:rPr lang="en-US" sz="2600" b="1" kern="1200" dirty="0">
              <a:solidFill>
                <a:srgbClr val="741112"/>
              </a:solidFill>
              <a:latin typeface="Calibri" panose="020F0502020204030204" pitchFamily="34" charset="0"/>
              <a:cs typeface="Calibri" panose="020F0502020204030204" pitchFamily="34" charset="0"/>
            </a:rPr>
            <a:t>Signs</a:t>
          </a:r>
          <a:endParaRPr lang="en-US" sz="2600" kern="1200" dirty="0">
            <a:solidFill>
              <a:srgbClr val="741112"/>
            </a:solidFill>
            <a:latin typeface="Calibri" panose="020F0502020204030204" pitchFamily="34" charset="0"/>
            <a:cs typeface="Calibri" panose="020F0502020204030204" pitchFamily="34" charset="0"/>
          </a:endParaRPr>
        </a:p>
        <a:p>
          <a:pPr marL="228600" lvl="1" indent="-228600" algn="l" defTabSz="1155700">
            <a:lnSpc>
              <a:spcPct val="90000"/>
            </a:lnSpc>
            <a:spcBef>
              <a:spcPct val="0"/>
            </a:spcBef>
            <a:spcAft>
              <a:spcPct val="15000"/>
            </a:spcAft>
            <a:buChar char="•"/>
          </a:pPr>
          <a:r>
            <a:rPr lang="en-US" sz="2600" b="1" kern="1200" dirty="0">
              <a:solidFill>
                <a:srgbClr val="741112"/>
              </a:solidFill>
              <a:latin typeface="Calibri" panose="020F0502020204030204" pitchFamily="34" charset="0"/>
              <a:cs typeface="Calibri" panose="020F0502020204030204" pitchFamily="34" charset="0"/>
            </a:rPr>
            <a:t>Private Use (Parking)</a:t>
          </a:r>
          <a:endParaRPr lang="en-US" sz="2600" kern="1200" dirty="0">
            <a:solidFill>
              <a:srgbClr val="741112"/>
            </a:solidFill>
            <a:latin typeface="Calibri" panose="020F0502020204030204" pitchFamily="34" charset="0"/>
            <a:cs typeface="Calibri" panose="020F0502020204030204" pitchFamily="34" charset="0"/>
          </a:endParaRPr>
        </a:p>
        <a:p>
          <a:pPr marL="228600" lvl="1" indent="-228600" algn="l" defTabSz="1155700">
            <a:lnSpc>
              <a:spcPct val="90000"/>
            </a:lnSpc>
            <a:spcBef>
              <a:spcPct val="0"/>
            </a:spcBef>
            <a:spcAft>
              <a:spcPct val="15000"/>
            </a:spcAft>
            <a:buChar char="•"/>
          </a:pPr>
          <a:r>
            <a:rPr lang="en-US" sz="2600" b="1" kern="1200" dirty="0">
              <a:solidFill>
                <a:srgbClr val="741112"/>
              </a:solidFill>
              <a:latin typeface="Calibri" panose="020F0502020204030204" pitchFamily="34" charset="0"/>
              <a:cs typeface="Calibri" panose="020F0502020204030204" pitchFamily="34" charset="0"/>
            </a:rPr>
            <a:t>Landscaping Items</a:t>
          </a:r>
          <a:endParaRPr lang="en-US" sz="2600" kern="1200" dirty="0">
            <a:solidFill>
              <a:srgbClr val="741112"/>
            </a:solidFill>
            <a:latin typeface="Calibri" panose="020F0502020204030204" pitchFamily="34" charset="0"/>
            <a:cs typeface="Calibri" panose="020F0502020204030204" pitchFamily="34" charset="0"/>
          </a:endParaRPr>
        </a:p>
      </dsp:txBody>
      <dsp:txXfrm rot="-5400000">
        <a:off x="2962655" y="1892445"/>
        <a:ext cx="5204868" cy="1147472"/>
      </dsp:txXfrm>
    </dsp:sp>
    <dsp:sp modelId="{808518A3-D165-411A-BDED-E7CFB1884FC7}">
      <dsp:nvSpPr>
        <dsp:cNvPr id="0" name=""/>
        <dsp:cNvSpPr/>
      </dsp:nvSpPr>
      <dsp:spPr>
        <a:xfrm>
          <a:off x="0" y="1671415"/>
          <a:ext cx="2962656" cy="1589530"/>
        </a:xfrm>
        <a:prstGeom prst="roundRect">
          <a:avLst/>
        </a:prstGeom>
        <a:solidFill>
          <a:srgbClr val="2E6A8C"/>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b="1" kern="1200" dirty="0">
              <a:latin typeface="Calibri" panose="020F0502020204030204" pitchFamily="34" charset="0"/>
              <a:cs typeface="Calibri" panose="020F0502020204030204" pitchFamily="34" charset="0"/>
            </a:rPr>
            <a:t>Examples</a:t>
          </a:r>
          <a:endParaRPr lang="en-US" sz="3100" kern="1200" dirty="0">
            <a:latin typeface="Calibri" panose="020F0502020204030204" pitchFamily="34" charset="0"/>
            <a:cs typeface="Calibri" panose="020F0502020204030204" pitchFamily="34" charset="0"/>
          </a:endParaRPr>
        </a:p>
      </dsp:txBody>
      <dsp:txXfrm>
        <a:off x="77594" y="1749009"/>
        <a:ext cx="2807468" cy="1434342"/>
      </dsp:txXfrm>
    </dsp:sp>
    <dsp:sp modelId="{743B3FC2-92F8-4606-B24A-71E7433C70F5}">
      <dsp:nvSpPr>
        <dsp:cNvPr id="0" name=""/>
        <dsp:cNvSpPr/>
      </dsp:nvSpPr>
      <dsp:spPr>
        <a:xfrm rot="5400000">
          <a:off x="4960315" y="1501716"/>
          <a:ext cx="1271624" cy="5266944"/>
        </a:xfrm>
        <a:prstGeom prst="round2SameRect">
          <a:avLst/>
        </a:prstGeom>
        <a:solidFill>
          <a:srgbClr val="FDB917">
            <a:alpha val="90000"/>
          </a:srgbClr>
        </a:solidFill>
        <a:ln w="25400" cap="flat" cmpd="sng" algn="ctr">
          <a:solidFill>
            <a:srgbClr val="741112">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None/>
          </a:pPr>
          <a:r>
            <a:rPr lang="en-US" sz="2600" b="1" kern="1200" dirty="0">
              <a:solidFill>
                <a:srgbClr val="741112"/>
              </a:solidFill>
              <a:latin typeface="Calibri" panose="020F0502020204030204" pitchFamily="34" charset="0"/>
              <a:ea typeface="+mn-ea"/>
              <a:cs typeface="Calibri" panose="020F0502020204030204" pitchFamily="34" charset="0"/>
            </a:rPr>
            <a:t>Owners of Encroachments will be notified by the Rapid City Area Office</a:t>
          </a:r>
        </a:p>
      </dsp:txBody>
      <dsp:txXfrm rot="-5400000">
        <a:off x="2962655" y="3561452"/>
        <a:ext cx="5204868" cy="1147472"/>
      </dsp:txXfrm>
    </dsp:sp>
    <dsp:sp modelId="{645E43E8-86A8-4C52-97E2-89C1A409310F}">
      <dsp:nvSpPr>
        <dsp:cNvPr id="0" name=""/>
        <dsp:cNvSpPr/>
      </dsp:nvSpPr>
      <dsp:spPr>
        <a:xfrm>
          <a:off x="0" y="3340422"/>
          <a:ext cx="2962656" cy="1589530"/>
        </a:xfrm>
        <a:prstGeom prst="roundRect">
          <a:avLst/>
        </a:prstGeom>
        <a:solidFill>
          <a:srgbClr val="2E6A8C"/>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b="1" kern="1200" dirty="0">
              <a:latin typeface="Calibri" panose="020F0502020204030204" pitchFamily="34" charset="0"/>
              <a:cs typeface="Calibri" panose="020F0502020204030204" pitchFamily="34" charset="0"/>
            </a:rPr>
            <a:t>Notification</a:t>
          </a:r>
          <a:endParaRPr lang="en-US" sz="3100" kern="1200" dirty="0">
            <a:latin typeface="Calibri" panose="020F0502020204030204" pitchFamily="34" charset="0"/>
            <a:cs typeface="Calibri" panose="020F0502020204030204" pitchFamily="34" charset="0"/>
          </a:endParaRPr>
        </a:p>
      </dsp:txBody>
      <dsp:txXfrm>
        <a:off x="77594" y="3418016"/>
        <a:ext cx="2807468" cy="143434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67853D-A391-4C9E-9203-6F9D107FCA5D}">
      <dsp:nvSpPr>
        <dsp:cNvPr id="0" name=""/>
        <dsp:cNvSpPr/>
      </dsp:nvSpPr>
      <dsp:spPr>
        <a:xfrm>
          <a:off x="457213" y="0"/>
          <a:ext cx="8229572" cy="4937760"/>
        </a:xfrm>
        <a:prstGeom prst="rightArrow">
          <a:avLst/>
        </a:prstGeom>
        <a:solidFill>
          <a:srgbClr val="FDB917">
            <a:alpha val="50000"/>
          </a:srgbClr>
        </a:solidFill>
        <a:ln>
          <a:noFill/>
        </a:ln>
        <a:effectLst/>
      </dsp:spPr>
      <dsp:style>
        <a:lnRef idx="0">
          <a:scrgbClr r="0" g="0" b="0"/>
        </a:lnRef>
        <a:fillRef idx="1">
          <a:scrgbClr r="0" g="0" b="0"/>
        </a:fillRef>
        <a:effectRef idx="0">
          <a:scrgbClr r="0" g="0" b="0"/>
        </a:effectRef>
        <a:fontRef idx="minor"/>
      </dsp:style>
    </dsp:sp>
    <dsp:sp modelId="{97CC7B74-9304-4AC3-971B-F4507FBED58D}">
      <dsp:nvSpPr>
        <dsp:cNvPr id="0" name=""/>
        <dsp:cNvSpPr/>
      </dsp:nvSpPr>
      <dsp:spPr>
        <a:xfrm>
          <a:off x="828885" y="1234439"/>
          <a:ext cx="3513839" cy="2468880"/>
        </a:xfrm>
        <a:prstGeom prst="roundRect">
          <a:avLst/>
        </a:prstGeom>
        <a:solidFill>
          <a:srgbClr val="2E6A8C"/>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ts val="600"/>
            </a:spcAft>
            <a:buNone/>
          </a:pPr>
          <a:r>
            <a:rPr lang="en-US" sz="2400" b="1" kern="1200" dirty="0">
              <a:latin typeface="Calibri" panose="020F0502020204030204" pitchFamily="34" charset="0"/>
              <a:cs typeface="Calibri" panose="020F0502020204030204" pitchFamily="34" charset="0"/>
            </a:rPr>
            <a:t>Phased Construction</a:t>
          </a:r>
        </a:p>
        <a:p>
          <a:pPr marL="0" lvl="0" indent="0" algn="ctr" defTabSz="1066800">
            <a:lnSpc>
              <a:spcPct val="100000"/>
            </a:lnSpc>
            <a:spcBef>
              <a:spcPct val="0"/>
            </a:spcBef>
            <a:spcAft>
              <a:spcPts val="600"/>
            </a:spcAft>
            <a:buNone/>
          </a:pPr>
          <a:r>
            <a:rPr lang="en-US" sz="2400" b="1" kern="1200" dirty="0">
              <a:latin typeface="Calibri" panose="020F0502020204030204" pitchFamily="34" charset="0"/>
              <a:cs typeface="Calibri" panose="020F0502020204030204" pitchFamily="34" charset="0"/>
            </a:rPr>
            <a:t>Construct a portion of the bridge and roadway</a:t>
          </a:r>
        </a:p>
        <a:p>
          <a:pPr marL="0" lvl="0" indent="0" algn="ctr" defTabSz="1066800">
            <a:lnSpc>
              <a:spcPct val="100000"/>
            </a:lnSpc>
            <a:spcBef>
              <a:spcPct val="0"/>
            </a:spcBef>
            <a:spcAft>
              <a:spcPts val="600"/>
            </a:spcAft>
            <a:buNone/>
          </a:pPr>
          <a:endParaRPr lang="en-US" sz="2400" kern="1200" dirty="0">
            <a:latin typeface="Calibri" panose="020F0502020204030204" pitchFamily="34" charset="0"/>
            <a:cs typeface="Calibri" panose="020F0502020204030204" pitchFamily="34" charset="0"/>
          </a:endParaRPr>
        </a:p>
      </dsp:txBody>
      <dsp:txXfrm>
        <a:off x="949406" y="1354960"/>
        <a:ext cx="3272797" cy="2227838"/>
      </dsp:txXfrm>
    </dsp:sp>
    <dsp:sp modelId="{D34E6997-BB60-4428-B881-B23A1EB27B88}">
      <dsp:nvSpPr>
        <dsp:cNvPr id="0" name=""/>
        <dsp:cNvSpPr/>
      </dsp:nvSpPr>
      <dsp:spPr>
        <a:xfrm>
          <a:off x="4799924" y="1234439"/>
          <a:ext cx="3515190" cy="2468880"/>
        </a:xfrm>
        <a:prstGeom prst="roundRect">
          <a:avLst/>
        </a:prstGeom>
        <a:solidFill>
          <a:srgbClr val="2E6A8C"/>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alibri" panose="020F0502020204030204" pitchFamily="34" charset="0"/>
              <a:cs typeface="Calibri" panose="020F0502020204030204" pitchFamily="34" charset="0"/>
            </a:rPr>
            <a:t>Traffic will be diverted to the portion not under construction</a:t>
          </a:r>
        </a:p>
      </dsp:txBody>
      <dsp:txXfrm>
        <a:off x="4920445" y="1354960"/>
        <a:ext cx="3274148" cy="222783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2" y="0"/>
            <a:ext cx="3170584" cy="478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022" tIns="48012" rIns="96022" bIns="48012" numCol="1" anchor="t" anchorCtr="0" compatLnSpc="1">
            <a:prstTxWarp prst="textNoShape">
              <a:avLst/>
            </a:prstTxWarp>
          </a:bodyPr>
          <a:lstStyle>
            <a:lvl1pPr defTabSz="960385" eaLnBrk="1" hangingPunct="1">
              <a:defRPr sz="1100">
                <a:cs typeface="+mn-cs"/>
              </a:defRPr>
            </a:lvl1pPr>
          </a:lstStyle>
          <a:p>
            <a:pPr>
              <a:defRPr/>
            </a:pPr>
            <a:endParaRPr lang="en-US"/>
          </a:p>
        </p:txBody>
      </p:sp>
      <p:sp>
        <p:nvSpPr>
          <p:cNvPr id="80899" name="Rectangle 3"/>
          <p:cNvSpPr>
            <a:spLocks noGrp="1" noChangeArrowheads="1"/>
          </p:cNvSpPr>
          <p:nvPr>
            <p:ph type="dt" sz="quarter" idx="1"/>
          </p:nvPr>
        </p:nvSpPr>
        <p:spPr bwMode="auto">
          <a:xfrm>
            <a:off x="4142964" y="0"/>
            <a:ext cx="3170584" cy="478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022" tIns="48012" rIns="96022" bIns="48012" numCol="1" anchor="t" anchorCtr="0" compatLnSpc="1">
            <a:prstTxWarp prst="textNoShape">
              <a:avLst/>
            </a:prstTxWarp>
          </a:bodyPr>
          <a:lstStyle>
            <a:lvl1pPr algn="r" defTabSz="960385" eaLnBrk="1" hangingPunct="1">
              <a:defRPr sz="1100">
                <a:cs typeface="+mn-cs"/>
              </a:defRPr>
            </a:lvl1pPr>
          </a:lstStyle>
          <a:p>
            <a:pPr>
              <a:defRPr/>
            </a:pPr>
            <a:endParaRPr lang="en-US"/>
          </a:p>
        </p:txBody>
      </p:sp>
      <p:sp>
        <p:nvSpPr>
          <p:cNvPr id="80900" name="Rectangle 4"/>
          <p:cNvSpPr>
            <a:spLocks noGrp="1" noChangeArrowheads="1"/>
          </p:cNvSpPr>
          <p:nvPr>
            <p:ph type="ftr" sz="quarter" idx="2"/>
          </p:nvPr>
        </p:nvSpPr>
        <p:spPr bwMode="auto">
          <a:xfrm>
            <a:off x="2" y="9120814"/>
            <a:ext cx="3170584" cy="478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022" tIns="48012" rIns="96022" bIns="48012" numCol="1" anchor="b" anchorCtr="0" compatLnSpc="1">
            <a:prstTxWarp prst="textNoShape">
              <a:avLst/>
            </a:prstTxWarp>
          </a:bodyPr>
          <a:lstStyle>
            <a:lvl1pPr defTabSz="960385" eaLnBrk="1" hangingPunct="1">
              <a:defRPr sz="1100">
                <a:cs typeface="+mn-cs"/>
              </a:defRPr>
            </a:lvl1pPr>
          </a:lstStyle>
          <a:p>
            <a:pPr>
              <a:defRPr/>
            </a:pPr>
            <a:endParaRPr lang="en-US"/>
          </a:p>
        </p:txBody>
      </p:sp>
      <p:sp>
        <p:nvSpPr>
          <p:cNvPr id="80901" name="Rectangle 5"/>
          <p:cNvSpPr>
            <a:spLocks noGrp="1" noChangeArrowheads="1"/>
          </p:cNvSpPr>
          <p:nvPr>
            <p:ph type="sldNum" sz="quarter" idx="3"/>
          </p:nvPr>
        </p:nvSpPr>
        <p:spPr bwMode="auto">
          <a:xfrm>
            <a:off x="4142964" y="9120814"/>
            <a:ext cx="3170584" cy="478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022" tIns="48012" rIns="96022" bIns="48012" numCol="1" anchor="b" anchorCtr="0" compatLnSpc="1">
            <a:prstTxWarp prst="textNoShape">
              <a:avLst/>
            </a:prstTxWarp>
          </a:bodyPr>
          <a:lstStyle>
            <a:lvl1pPr algn="r" defTabSz="960385" eaLnBrk="1" hangingPunct="1">
              <a:defRPr sz="1100">
                <a:cs typeface="+mn-cs"/>
              </a:defRPr>
            </a:lvl1pPr>
          </a:lstStyle>
          <a:p>
            <a:pPr>
              <a:defRPr/>
            </a:pPr>
            <a:fld id="{3DFC3360-A495-4CFB-9650-C30891EC056A}" type="slidenum">
              <a:rPr lang="en-US"/>
              <a:pPr>
                <a:defRPr/>
              </a:pPr>
              <a:t>‹#›</a:t>
            </a:fld>
            <a:endParaRPr lang="en-US"/>
          </a:p>
        </p:txBody>
      </p:sp>
    </p:spTree>
    <p:extLst>
      <p:ext uri="{BB962C8B-B14F-4D97-AF65-F5344CB8AC3E}">
        <p14:creationId xmlns:p14="http://schemas.microsoft.com/office/powerpoint/2010/main" val="299128547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hdr" sz="quarter"/>
          </p:nvPr>
        </p:nvSpPr>
        <p:spPr bwMode="auto">
          <a:xfrm>
            <a:off x="2" y="0"/>
            <a:ext cx="3170584" cy="478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022" tIns="48012" rIns="96022" bIns="48012" numCol="1" anchor="t" anchorCtr="0" compatLnSpc="1">
            <a:prstTxWarp prst="textNoShape">
              <a:avLst/>
            </a:prstTxWarp>
          </a:bodyPr>
          <a:lstStyle>
            <a:lvl1pPr defTabSz="960385" eaLnBrk="1" hangingPunct="1">
              <a:defRPr sz="1100">
                <a:cs typeface="+mn-cs"/>
              </a:defRPr>
            </a:lvl1pPr>
          </a:lstStyle>
          <a:p>
            <a:pPr>
              <a:defRPr/>
            </a:pPr>
            <a:endParaRPr lang="en-US"/>
          </a:p>
        </p:txBody>
      </p:sp>
      <p:sp>
        <p:nvSpPr>
          <p:cNvPr id="117763" name="Rectangle 3"/>
          <p:cNvSpPr>
            <a:spLocks noGrp="1" noChangeArrowheads="1"/>
          </p:cNvSpPr>
          <p:nvPr>
            <p:ph type="dt" idx="1"/>
          </p:nvPr>
        </p:nvSpPr>
        <p:spPr bwMode="auto">
          <a:xfrm>
            <a:off x="4142964" y="0"/>
            <a:ext cx="3170584" cy="478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022" tIns="48012" rIns="96022" bIns="48012" numCol="1" anchor="t" anchorCtr="0" compatLnSpc="1">
            <a:prstTxWarp prst="textNoShape">
              <a:avLst/>
            </a:prstTxWarp>
          </a:bodyPr>
          <a:lstStyle>
            <a:lvl1pPr algn="r" defTabSz="960385" eaLnBrk="1" hangingPunct="1">
              <a:defRPr sz="1100">
                <a:cs typeface="+mn-cs"/>
              </a:defRPr>
            </a:lvl1pPr>
          </a:lstStyle>
          <a:p>
            <a:pPr>
              <a:defRPr/>
            </a:pPr>
            <a:endParaRPr lang="en-US"/>
          </a:p>
        </p:txBody>
      </p:sp>
      <p:sp>
        <p:nvSpPr>
          <p:cNvPr id="21508" name="Rectangle 4"/>
          <p:cNvSpPr>
            <a:spLocks noGrp="1" noRot="1" noChangeAspect="1" noChangeArrowheads="1" noTextEdit="1"/>
          </p:cNvSpPr>
          <p:nvPr>
            <p:ph type="sldImg" idx="2"/>
          </p:nvPr>
        </p:nvSpPr>
        <p:spPr bwMode="auto">
          <a:xfrm>
            <a:off x="1258888" y="720725"/>
            <a:ext cx="4797425" cy="359886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7765" name="Rectangle 5"/>
          <p:cNvSpPr>
            <a:spLocks noGrp="1" noChangeArrowheads="1"/>
          </p:cNvSpPr>
          <p:nvPr>
            <p:ph type="body" sz="quarter" idx="3"/>
          </p:nvPr>
        </p:nvSpPr>
        <p:spPr bwMode="auto">
          <a:xfrm>
            <a:off x="732186" y="4561230"/>
            <a:ext cx="5850835" cy="4318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022" tIns="48012" rIns="96022" bIns="4801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7766" name="Rectangle 6"/>
          <p:cNvSpPr>
            <a:spLocks noGrp="1" noChangeArrowheads="1"/>
          </p:cNvSpPr>
          <p:nvPr>
            <p:ph type="ftr" sz="quarter" idx="4"/>
          </p:nvPr>
        </p:nvSpPr>
        <p:spPr bwMode="auto">
          <a:xfrm>
            <a:off x="2" y="9120814"/>
            <a:ext cx="3170584" cy="478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022" tIns="48012" rIns="96022" bIns="48012" numCol="1" anchor="b" anchorCtr="0" compatLnSpc="1">
            <a:prstTxWarp prst="textNoShape">
              <a:avLst/>
            </a:prstTxWarp>
          </a:bodyPr>
          <a:lstStyle>
            <a:lvl1pPr defTabSz="960385" eaLnBrk="1" hangingPunct="1">
              <a:defRPr sz="1100">
                <a:cs typeface="+mn-cs"/>
              </a:defRPr>
            </a:lvl1pPr>
          </a:lstStyle>
          <a:p>
            <a:pPr>
              <a:defRPr/>
            </a:pPr>
            <a:endParaRPr lang="en-US"/>
          </a:p>
        </p:txBody>
      </p:sp>
      <p:sp>
        <p:nvSpPr>
          <p:cNvPr id="117767" name="Rectangle 7"/>
          <p:cNvSpPr>
            <a:spLocks noGrp="1" noChangeArrowheads="1"/>
          </p:cNvSpPr>
          <p:nvPr>
            <p:ph type="sldNum" sz="quarter" idx="5"/>
          </p:nvPr>
        </p:nvSpPr>
        <p:spPr bwMode="auto">
          <a:xfrm>
            <a:off x="4142964" y="9120814"/>
            <a:ext cx="3170584" cy="478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022" tIns="48012" rIns="96022" bIns="48012" numCol="1" anchor="b" anchorCtr="0" compatLnSpc="1">
            <a:prstTxWarp prst="textNoShape">
              <a:avLst/>
            </a:prstTxWarp>
          </a:bodyPr>
          <a:lstStyle>
            <a:lvl1pPr algn="r" defTabSz="960385" eaLnBrk="1" hangingPunct="1">
              <a:defRPr sz="1100">
                <a:cs typeface="+mn-cs"/>
              </a:defRPr>
            </a:lvl1pPr>
          </a:lstStyle>
          <a:p>
            <a:pPr>
              <a:defRPr/>
            </a:pPr>
            <a:fld id="{0CD48D23-72E0-4A59-8897-9D85C5BC5447}" type="slidenum">
              <a:rPr lang="en-US"/>
              <a:pPr>
                <a:defRPr/>
              </a:pPr>
              <a:t>‹#›</a:t>
            </a:fld>
            <a:endParaRPr lang="en-US"/>
          </a:p>
        </p:txBody>
      </p:sp>
    </p:spTree>
    <p:extLst>
      <p:ext uri="{BB962C8B-B14F-4D97-AF65-F5344CB8AC3E}">
        <p14:creationId xmlns:p14="http://schemas.microsoft.com/office/powerpoint/2010/main" val="3562520464"/>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eaLnBrk="1" hangingPunct="1">
              <a:lnSpc>
                <a:spcPct val="80000"/>
              </a:lnSpc>
            </a:pPr>
            <a:r>
              <a:rPr lang="en-US" dirty="0"/>
              <a:t>Good evening and welcome to the Public Meeting to discuss planned bridge replacement project on Highway 44.</a:t>
            </a:r>
          </a:p>
          <a:p>
            <a:pPr eaLnBrk="1" hangingPunct="1">
              <a:lnSpc>
                <a:spcPct val="80000"/>
              </a:lnSpc>
            </a:pPr>
            <a:endParaRPr lang="en-US" dirty="0"/>
          </a:p>
          <a:p>
            <a:pPr eaLnBrk="1" hangingPunct="1">
              <a:lnSpc>
                <a:spcPct val="80000"/>
              </a:lnSpc>
            </a:pPr>
            <a:r>
              <a:rPr lang="en-US" dirty="0"/>
              <a:t>My name is Richard Sudmeier with FMG Engineering in Rapid City.</a:t>
            </a:r>
          </a:p>
          <a:p>
            <a:pPr eaLnBrk="1" hangingPunct="1">
              <a:lnSpc>
                <a:spcPct val="80000"/>
              </a:lnSpc>
            </a:pPr>
            <a:endParaRPr lang="en-US" dirty="0"/>
          </a:p>
          <a:p>
            <a:pPr eaLnBrk="1" hangingPunct="1">
              <a:lnSpc>
                <a:spcPct val="80000"/>
              </a:lnSpc>
            </a:pPr>
            <a:r>
              <a:rPr lang="en-US" dirty="0"/>
              <a:t>Other FMG and SDDOT representatives here with me this evening are:</a:t>
            </a:r>
          </a:p>
          <a:p>
            <a:pPr eaLnBrk="1" hangingPunct="1">
              <a:lnSpc>
                <a:spcPct val="80000"/>
              </a:lnSpc>
            </a:pPr>
            <a:r>
              <a:rPr lang="en-US" b="1" u="sng" dirty="0"/>
              <a:t> </a:t>
            </a:r>
            <a:endParaRPr lang="en-US" dirty="0"/>
          </a:p>
          <a:p>
            <a:pPr eaLnBrk="1" hangingPunct="1">
              <a:lnSpc>
                <a:spcPct val="80000"/>
              </a:lnSpc>
            </a:pPr>
            <a:r>
              <a:rPr lang="en-US" dirty="0"/>
              <a:t>Sam Irwin, FMG Engineering</a:t>
            </a:r>
          </a:p>
          <a:p>
            <a:pPr eaLnBrk="1" hangingPunct="1">
              <a:lnSpc>
                <a:spcPct val="80000"/>
              </a:lnSpc>
            </a:pPr>
            <a:r>
              <a:rPr lang="en-US" dirty="0"/>
              <a:t>Mike Carlson, Area Engineer, Rapid City</a:t>
            </a:r>
          </a:p>
          <a:p>
            <a:pPr eaLnBrk="1" hangingPunct="1">
              <a:lnSpc>
                <a:spcPct val="80000"/>
              </a:lnSpc>
            </a:pPr>
            <a:r>
              <a:rPr lang="en-US" dirty="0"/>
              <a:t>Steve Palmer, Engineering Supervisor, Rapid City</a:t>
            </a:r>
            <a:endParaRPr lang="en-US" baseline="0" dirty="0"/>
          </a:p>
          <a:p>
            <a:pPr eaLnBrk="1" hangingPunct="1">
              <a:lnSpc>
                <a:spcPct val="80000"/>
              </a:lnSpc>
            </a:pPr>
            <a:r>
              <a:rPr lang="en-US" dirty="0"/>
              <a:t>Jacob Rosecky, Road Design </a:t>
            </a:r>
          </a:p>
          <a:p>
            <a:pPr eaLnBrk="1" hangingPunct="1">
              <a:lnSpc>
                <a:spcPct val="80000"/>
              </a:lnSpc>
            </a:pPr>
            <a:endParaRPr lang="en-US" dirty="0"/>
          </a:p>
          <a:p>
            <a:pPr eaLnBrk="1" hangingPunct="1">
              <a:lnSpc>
                <a:spcPct val="80000"/>
              </a:lnSpc>
            </a:pPr>
            <a:r>
              <a:rPr lang="en-US" dirty="0"/>
              <a:t>Hopefully everyone had a chance to sign in and picked up a handout.  Included in the handout is the power point of which you may follow along.</a:t>
            </a:r>
          </a:p>
          <a:p>
            <a:pPr eaLnBrk="1" hangingPunct="1">
              <a:lnSpc>
                <a:spcPct val="80000"/>
              </a:lnSpc>
            </a:pPr>
            <a:endParaRPr lang="en-US" sz="800" b="1"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p:spPr>
        <p:txBody>
          <a:bodyPr/>
          <a:lstStyle/>
          <a:p>
            <a:r>
              <a:rPr lang="en-US" altLang="en-US" dirty="0"/>
              <a:t>As shown in yellow an option for ADA pedestrian facilities are proposed along highway 44 for access to Cliffside Park.  </a:t>
            </a:r>
          </a:p>
          <a:p>
            <a:endParaRPr lang="en-US" altLang="en-US" dirty="0"/>
          </a:p>
          <a:p>
            <a:r>
              <a:rPr lang="en-US" altLang="en-US" dirty="0"/>
              <a:t>The project proposes a sidewalk starting on the east side of the highway north of the bridge than passes under the bridge north of the creek to connect to a new sidewalk along the west side of the highway.  The new sidewalk along the west side of the highway will cross the bridge and connect to the park south of the bridge.  </a:t>
            </a:r>
          </a:p>
          <a:p>
            <a:endParaRPr lang="en-US" altLang="en-US" dirty="0"/>
          </a:p>
          <a:p>
            <a:r>
              <a:rPr lang="en-US" altLang="en-US" dirty="0"/>
              <a:t>Final determination for the location of the sidewalk under the bridge will depend on constructability, clearance under the bridge, and ability to obtain additional ROW.</a:t>
            </a:r>
          </a:p>
        </p:txBody>
      </p:sp>
    </p:spTree>
    <p:extLst>
      <p:ext uri="{BB962C8B-B14F-4D97-AF65-F5344CB8AC3E}">
        <p14:creationId xmlns:p14="http://schemas.microsoft.com/office/powerpoint/2010/main" val="2067687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p:spPr>
        <p:txBody>
          <a:bodyPr/>
          <a:lstStyle/>
          <a:p>
            <a:r>
              <a:rPr lang="en-US" altLang="en-US" dirty="0"/>
              <a:t>The sidewalk proposed would connect the existing sidewalk along the east side of the highway to the park.  During normal creek flow conditions pedestrians will be able to cross under the bridge and use a proposed sidewalk along the west side of the bridge to access the park.  During high flow conditions pedestrians will need to cross </a:t>
            </a:r>
            <a:r>
              <a:rPr lang="en-US" altLang="en-US"/>
              <a:t>the highway.</a:t>
            </a:r>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p:spPr>
        <p:txBody>
          <a:bodyPr/>
          <a:lstStyle/>
          <a:p>
            <a:pPr>
              <a:defRPr/>
            </a:pPr>
            <a:endParaRPr lang="en-US" dirty="0"/>
          </a:p>
          <a:p>
            <a:pPr>
              <a:defRPr/>
            </a:pPr>
            <a:r>
              <a:rPr lang="en-US" dirty="0"/>
              <a:t>The existing ROW is 100 </a:t>
            </a:r>
            <a:r>
              <a:rPr lang="en-US" dirty="0" err="1"/>
              <a:t>ft</a:t>
            </a:r>
            <a:r>
              <a:rPr lang="en-US" dirty="0"/>
              <a:t> (50’ from centerline).</a:t>
            </a:r>
          </a:p>
          <a:p>
            <a:pPr>
              <a:defRPr/>
            </a:pPr>
            <a:endParaRPr lang="en-US" dirty="0"/>
          </a:p>
          <a:p>
            <a:pPr>
              <a:defRPr/>
            </a:pPr>
            <a:r>
              <a:rPr lang="en-US" dirty="0"/>
              <a:t>Temporary easements are necessary whenever the construction work limits are outside of the right of way.  Temporary easement allows construction to occur on your property during construction of the highway.  The red dashed line represents the limits of work and when this line is near or outside the ROW line temporary easements will need to be obtained by the State.</a:t>
            </a:r>
          </a:p>
          <a:p>
            <a:pPr eaLnBrk="1" hangingPunct="1">
              <a:defRPr/>
            </a:pPr>
            <a:endParaRPr lang="en-US" dirty="0"/>
          </a:p>
          <a:p>
            <a:pPr eaLnBrk="1" hangingPunct="1">
              <a:defRPr/>
            </a:pPr>
            <a:r>
              <a:rPr lang="en-US" dirty="0"/>
              <a:t>ROW and Temporary Easements will be discussed in more detail during Individual Landowner Meetings, and more information on the right of way process is available in the handout.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p:spPr>
        <p:txBody>
          <a:bodyPr/>
          <a:lstStyle/>
          <a:p>
            <a:pPr>
              <a:defRPr/>
            </a:pPr>
            <a:r>
              <a:rPr lang="en-US" dirty="0"/>
              <a:t>Encroachment surveys are done during federal aid projects to ensure there are not any items such as signs or landscaping items located within the public ROW.  An encroachment survey has done performed with no items found within the ROW.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p:spPr>
        <p:txBody>
          <a:bodyPr/>
          <a:lstStyle/>
          <a:p>
            <a:pPr defTabSz="872586"/>
            <a:endParaRPr lang="en-US" dirty="0"/>
          </a:p>
          <a:p>
            <a:r>
              <a:rPr lang="en-US" b="1" u="sng" dirty="0"/>
              <a:t>Section 106</a:t>
            </a:r>
            <a:endParaRPr lang="en-US" dirty="0"/>
          </a:p>
          <a:p>
            <a:r>
              <a:rPr lang="en-US" dirty="0"/>
              <a:t>As stated in slide, this is specific to the protection of historic properties. Which will include:  districts, sites, structures, and objects of historic &amp; archaeological significance. This will also include tribes that may attach religious or cultural importance to them. </a:t>
            </a:r>
            <a:r>
              <a:rPr lang="en-US" u="sng" dirty="0">
                <a:uFill>
                  <a:solidFill>
                    <a:srgbClr val="FF0000"/>
                  </a:solidFill>
                </a:uFill>
              </a:rPr>
              <a:t>Invite the public to provide information on any culturally or archaeologically known site(s).</a:t>
            </a:r>
          </a:p>
          <a:p>
            <a:endParaRPr lang="en-US" dirty="0"/>
          </a:p>
          <a:p>
            <a:r>
              <a:rPr lang="en-US" b="1" u="sng" dirty="0"/>
              <a:t>Contaminated Materials</a:t>
            </a:r>
            <a:endParaRPr lang="en-US" dirty="0"/>
          </a:p>
          <a:p>
            <a:r>
              <a:rPr lang="en-US" dirty="0"/>
              <a:t>Request public’s input to any known AST or UST tanks within vicinity of project.</a:t>
            </a:r>
          </a:p>
          <a:p>
            <a:endParaRPr lang="en-US" dirty="0"/>
          </a:p>
        </p:txBody>
      </p:sp>
    </p:spTree>
    <p:extLst>
      <p:ext uri="{BB962C8B-B14F-4D97-AF65-F5344CB8AC3E}">
        <p14:creationId xmlns:p14="http://schemas.microsoft.com/office/powerpoint/2010/main" val="2046489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p:spPr>
        <p:txBody>
          <a:bodyPr/>
          <a:lstStyle/>
          <a:p>
            <a:pPr defTabSz="872586"/>
            <a:endParaRPr lang="en-US" dirty="0"/>
          </a:p>
          <a:p>
            <a:r>
              <a:rPr lang="en-US" b="1" u="sng" dirty="0"/>
              <a:t>Section 106</a:t>
            </a:r>
            <a:endParaRPr lang="en-US" dirty="0"/>
          </a:p>
          <a:p>
            <a:r>
              <a:rPr lang="en-US" dirty="0"/>
              <a:t>As stated in slide, this is specific to the protection of historic properties. Which will include:  districts, sites, structures, and objects of historic &amp; archaeological significance. This will also include tribes that may attach religious or cultural importance to them. </a:t>
            </a:r>
            <a:r>
              <a:rPr lang="en-US" u="sng" dirty="0">
                <a:uFill>
                  <a:solidFill>
                    <a:srgbClr val="FF0000"/>
                  </a:solidFill>
                </a:uFill>
              </a:rPr>
              <a:t>Invite the public to provide information on any culturally or archaeologically known site(s).</a:t>
            </a:r>
          </a:p>
          <a:p>
            <a:endParaRPr lang="en-US" dirty="0"/>
          </a:p>
          <a:p>
            <a:r>
              <a:rPr lang="en-US" b="1" u="sng" dirty="0"/>
              <a:t>Contaminated Materials</a:t>
            </a:r>
            <a:endParaRPr lang="en-US" dirty="0"/>
          </a:p>
          <a:p>
            <a:r>
              <a:rPr lang="en-US" dirty="0"/>
              <a:t>Request public’s input to any known AST or UST tanks within vicinity of project.</a:t>
            </a:r>
          </a:p>
          <a:p>
            <a:endParaRPr lang="en-US" dirty="0"/>
          </a:p>
        </p:txBody>
      </p:sp>
    </p:spTree>
    <p:extLst>
      <p:ext uri="{BB962C8B-B14F-4D97-AF65-F5344CB8AC3E}">
        <p14:creationId xmlns:p14="http://schemas.microsoft.com/office/powerpoint/2010/main" val="3936436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p:spPr>
        <p:txBody>
          <a:bodyPr/>
          <a:lstStyle/>
          <a:p>
            <a:pPr defTabSz="872586"/>
            <a:endParaRPr lang="en-US" dirty="0"/>
          </a:p>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p:txBody>
          <a:bodyPr/>
          <a:lstStyle/>
          <a:p>
            <a:pPr>
              <a:defRPr/>
            </a:pPr>
            <a:r>
              <a:rPr lang="en-US" dirty="0"/>
              <a:t>The goal of the project will be to two-way traffic during construction.  There may be instances where one-way traffic with stop lights may be needed depending on structure integrity of the existing bridge, and design of the proposed bridge.  Vehicle access to the park will be maintained.</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p:txBody>
          <a:bodyPr/>
          <a:lstStyle/>
          <a:p>
            <a:pPr>
              <a:defRPr/>
            </a:pPr>
            <a:r>
              <a:rPr lang="en-US" dirty="0"/>
              <a:t>The tentative project schedule is shown here.</a:t>
            </a:r>
          </a:p>
          <a:p>
            <a:pPr>
              <a:defRPr/>
            </a:pPr>
            <a:endParaRPr lang="en-US" dirty="0"/>
          </a:p>
          <a:p>
            <a:pPr>
              <a:defRPr/>
            </a:pPr>
            <a:r>
              <a:rPr lang="en-US" dirty="0"/>
              <a:t>Dates where there will be additional involvement between SDDOT and adjacent property owners are:</a:t>
            </a:r>
          </a:p>
          <a:p>
            <a:pPr marL="176771" indent="-176771">
              <a:buFontTx/>
              <a:buChar char="-"/>
              <a:defRPr/>
            </a:pPr>
            <a:r>
              <a:rPr lang="en-US" dirty="0"/>
              <a:t>Landowner Meetings to be held in the Winter of 2023</a:t>
            </a:r>
          </a:p>
          <a:p>
            <a:pPr marL="176771" indent="-176771">
              <a:buFontTx/>
              <a:buChar char="-"/>
              <a:defRPr/>
            </a:pPr>
            <a:r>
              <a:rPr lang="en-US" dirty="0"/>
              <a:t>ROW Acquisition Process will begin in</a:t>
            </a:r>
            <a:r>
              <a:rPr lang="en-US" baseline="0" dirty="0"/>
              <a:t> the summer of 2023</a:t>
            </a:r>
            <a:endParaRPr lang="en-US" dirty="0"/>
          </a:p>
          <a:p>
            <a:pPr marL="170439" indent="-170439">
              <a:buFontTx/>
              <a:buChar char="-"/>
              <a:defRPr/>
            </a:pPr>
            <a:r>
              <a:rPr lang="en-US" dirty="0"/>
              <a:t>The construction is scheduled for</a:t>
            </a:r>
            <a:r>
              <a:rPr lang="en-US" baseline="0" dirty="0"/>
              <a:t> the 2026 construction season.</a:t>
            </a:r>
          </a:p>
          <a:p>
            <a:pPr marL="170439" indent="-170439">
              <a:buFontTx/>
              <a:buChar char="-"/>
              <a:defRPr/>
            </a:pPr>
            <a:endParaRPr lang="en-US" baseline="0" dirty="0"/>
          </a:p>
          <a:p>
            <a:pPr marL="0" indent="0">
              <a:buFontTx/>
              <a:buNone/>
              <a:defRPr/>
            </a:pPr>
            <a:endParaRPr lang="en-US" baseline="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p:spPr>
        <p:txBody>
          <a:bodyPr/>
          <a:lstStyle/>
          <a:p>
            <a:r>
              <a:rPr lang="en-US" dirty="0"/>
              <a:t>At this time I will take any general comments or question you may have on this project.  If you have any specific questions or comments regarding how the projects may impact your property we will take the remaining time to visit with you one on one at either one of the aerial layouts.</a:t>
            </a:r>
          </a:p>
          <a:p>
            <a:endParaRPr lang="en-US" dirty="0"/>
          </a:p>
          <a:p>
            <a:r>
              <a:rPr lang="en-US" dirty="0"/>
              <a:t>You are also asked to submit your questions or comments in writing on the form provided in the handout or via email address to Richard Sudmeier, rsudmeier@fmgengineering.com (</a:t>
            </a:r>
            <a:r>
              <a:rPr lang="en-US" b="0" dirty="0"/>
              <a:t>2 weeks) </a:t>
            </a:r>
            <a:r>
              <a:rPr lang="en-US" dirty="0"/>
              <a:t>. </a:t>
            </a:r>
          </a:p>
          <a:p>
            <a:endParaRPr lang="en-US" dirty="0"/>
          </a:p>
          <a:p>
            <a:r>
              <a:rPr lang="en-US" dirty="0"/>
              <a:t>In the next few days the power point presentation, handout and design layouts will be added to the web site address noted.  Go to the section under Rapid City Region and click on the link to the project.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p:spPr>
        <p:txBody>
          <a:bodyPr/>
          <a:lstStyle/>
          <a:p>
            <a:r>
              <a:rPr lang="en-US" dirty="0"/>
              <a:t>We are here tonight to involve the public in the design process. We would also like to share with you the project scope, what the current design layout is, and the schedule. After the presentation we want to gather public input in the form of exchange of ideas and/or discuss any concerns you may have.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p:spPr>
        <p:txBody>
          <a:bodyPr/>
          <a:lstStyle/>
          <a:p>
            <a:r>
              <a:rPr lang="en-US" dirty="0"/>
              <a:t>At this time I will take any general comments or question you may have on this project.  If you have any specific questions or comments regarding how the projects may impact your property we will take the remaining time to visit with you one on one at either one of the aerial layouts.</a:t>
            </a:r>
          </a:p>
          <a:p>
            <a:endParaRPr lang="en-US" dirty="0"/>
          </a:p>
          <a:p>
            <a:r>
              <a:rPr lang="en-US" dirty="0"/>
              <a:t>You are also asked to submit your questions or comments in writing on the form provided in the handout or via email address to Richard Sudmeier by November 14, 2022 (2 weeks)</a:t>
            </a:r>
          </a:p>
          <a:p>
            <a:endParaRPr lang="en-US" dirty="0"/>
          </a:p>
          <a:p>
            <a:r>
              <a:rPr lang="en-US" dirty="0"/>
              <a:t>The power point presentation, handout and design layouts are located at web site address noted.  Go to the section under Rapid City Region and click on the link to the project.</a:t>
            </a:r>
          </a:p>
        </p:txBody>
      </p:sp>
    </p:spTree>
    <p:extLst>
      <p:ext uri="{BB962C8B-B14F-4D97-AF65-F5344CB8AC3E}">
        <p14:creationId xmlns:p14="http://schemas.microsoft.com/office/powerpoint/2010/main" val="2188446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r>
              <a:rPr lang="en-US" dirty="0"/>
              <a:t>The proposed project is approximately 1 mile west of the Rapid City Fish Hatchery.</a:t>
            </a:r>
            <a:endParaRPr lang="en-US" baseline="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r>
              <a:rPr lang="en-US" dirty="0"/>
              <a:t>The</a:t>
            </a:r>
            <a:r>
              <a:rPr lang="en-US" baseline="0" dirty="0"/>
              <a:t> bridge over Rapid Creek was originally constructed in 1965 with modifications made in 2000.</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r>
              <a:rPr lang="en-US" dirty="0"/>
              <a:t>The Average Daily Traffic is 4,816 vehicles per day for SD Highway 44. The 20 year projected ADT is</a:t>
            </a:r>
            <a:r>
              <a:rPr lang="en-US" baseline="0" dirty="0"/>
              <a:t> 9,350.  The a</a:t>
            </a:r>
            <a:r>
              <a:rPr lang="en-US" dirty="0"/>
              <a:t>verage Truck Traffic</a:t>
            </a:r>
            <a:r>
              <a:rPr lang="en-US" baseline="0" dirty="0"/>
              <a:t> is 3.7%</a:t>
            </a:r>
            <a:r>
              <a:rPr lang="en-US" dirty="0"/>
              <a:t>. </a:t>
            </a:r>
          </a:p>
          <a:p>
            <a:pPr eaLnBrk="1" hangingPunct="1"/>
            <a:endParaRPr lang="en-US" dirty="0"/>
          </a:p>
          <a:p>
            <a:pPr eaLnBrk="1" hangingPunct="1"/>
            <a:r>
              <a:rPr lang="en-US" dirty="0"/>
              <a:t>Traffic Volumes and Vehicle Types are used to establish a base line for what type of facility is needed to safely handle traffic now and into the future.  For example, the number of lanes, width of lanes, width of shoulders, and surfacing types and thicknesses are all determined by the projected traffic volume and truck percentages.  </a:t>
            </a:r>
          </a:p>
          <a:p>
            <a:pPr eaLnBrk="1" hangingPunct="1"/>
            <a:endParaRPr lang="en-US" dirty="0"/>
          </a:p>
          <a:p>
            <a:pPr eaLnBrk="1" hangingPunct="1"/>
            <a:r>
              <a:rPr lang="en-US" dirty="0"/>
              <a:t>With the current and projected traffic volumes a 3 lane facility (with 6 foot shoulders) will safely handle the traffic at an acceptable level of service.</a:t>
            </a:r>
          </a:p>
          <a:p>
            <a:pPr eaLnBrk="1" hangingPunct="1"/>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r>
              <a:rPr lang="en-US" dirty="0"/>
              <a:t>One crash occurred on the structure in the past years that was due to </a:t>
            </a:r>
            <a:r>
              <a:rPr lang="en-US"/>
              <a:t>wintery conditions.</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p:spPr>
        <p:txBody>
          <a:bodyPr/>
          <a:lstStyle/>
          <a:p>
            <a:pPr eaLnBrk="1" hangingPunct="1"/>
            <a:r>
              <a:rPr lang="en-US" baseline="0" dirty="0">
                <a:solidFill>
                  <a:srgbClr val="741112"/>
                </a:solidFill>
              </a:rPr>
              <a:t>The existing structure has many structural deficiencies whereas it has been programed to be replaced.  </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p:txBody>
          <a:bodyPr/>
          <a:lstStyle/>
          <a:p>
            <a:pPr defTabSz="952073" eaLnBrk="1" hangingPunct="1">
              <a:defRPr/>
            </a:pPr>
            <a:r>
              <a:rPr lang="en-US" baseline="0" dirty="0">
                <a:solidFill>
                  <a:srgbClr val="FFFFFF"/>
                </a:solidFill>
                <a:effectLst>
                  <a:outerShdw blurRad="38100" dist="38100" dir="2700000" algn="tl">
                    <a:srgbClr val="000000"/>
                  </a:outerShdw>
                </a:effectLst>
              </a:rPr>
              <a:t>Replace structure over Rapid Creek. </a:t>
            </a:r>
            <a:r>
              <a:rPr lang="en-US" baseline="0" dirty="0"/>
              <a:t>It was built in 1965.  It will be 60 years old at the time of replacement.</a:t>
            </a:r>
            <a:endParaRPr lang="en-US" dirty="0"/>
          </a:p>
          <a:p>
            <a:pPr eaLnBrk="1" hangingPunct="1">
              <a:defRPr/>
            </a:pPr>
            <a:endParaRPr lang="en-US" baseline="0" dirty="0">
              <a:solidFill>
                <a:srgbClr val="FFFFFF"/>
              </a:solidFill>
              <a:effectLst>
                <a:outerShdw blurRad="38100" dist="38100" dir="2700000" algn="tl">
                  <a:srgbClr val="000000"/>
                </a:outerShdw>
              </a:effectLst>
            </a:endParaRPr>
          </a:p>
          <a:p>
            <a:pPr eaLnBrk="1" hangingPunct="1">
              <a:defRPr/>
            </a:pPr>
            <a:r>
              <a:rPr lang="en-US" baseline="0" dirty="0">
                <a:solidFill>
                  <a:srgbClr val="FFFFFF"/>
                </a:solidFill>
                <a:effectLst>
                  <a:outerShdw blurRad="38100" dist="38100" dir="2700000" algn="tl">
                    <a:srgbClr val="000000"/>
                  </a:outerShdw>
                </a:effectLst>
              </a:rPr>
              <a:t>Maintain Existing Highway width</a:t>
            </a:r>
            <a:endParaRPr lang="en-US" dirty="0">
              <a:solidFill>
                <a:srgbClr val="FFFFFF"/>
              </a:solidFill>
              <a:effectLst>
                <a:outerShdw blurRad="38100" dist="38100" dir="2700000" algn="tl">
                  <a:srgbClr val="000000"/>
                </a:outerShdw>
              </a:effectLst>
            </a:endParaRPr>
          </a:p>
          <a:p>
            <a:pPr eaLnBrk="1" hangingPunct="1">
              <a:defRPr/>
            </a:pPr>
            <a:endParaRPr lang="en-US" baseline="0" dirty="0">
              <a:solidFill>
                <a:srgbClr val="FFFFFF"/>
              </a:solidFill>
              <a:effectLst>
                <a:outerShdw blurRad="38100" dist="38100" dir="2700000" algn="tl">
                  <a:srgbClr val="000000"/>
                </a:outerShdw>
              </a:effectLst>
            </a:endParaRPr>
          </a:p>
          <a:p>
            <a:pPr eaLnBrk="1" hangingPunct="1">
              <a:defRPr/>
            </a:pPr>
            <a:r>
              <a:rPr lang="en-US" baseline="0" dirty="0">
                <a:solidFill>
                  <a:srgbClr val="FFFFFF"/>
                </a:solidFill>
                <a:effectLst>
                  <a:outerShdw blurRad="38100" dist="38100" dir="2700000" algn="tl">
                    <a:srgbClr val="000000"/>
                  </a:outerShdw>
                </a:effectLst>
              </a:rPr>
              <a:t>Add sidewalks to access Cliffside Park</a:t>
            </a:r>
          </a:p>
          <a:p>
            <a:pPr eaLnBrk="1" hangingPunct="1">
              <a:defRPr/>
            </a:pPr>
            <a:endParaRPr lang="en-US" dirty="0">
              <a:solidFill>
                <a:srgbClr val="FFFFFF"/>
              </a:solidFill>
              <a:effectLst>
                <a:outerShdw blurRad="38100" dist="38100" dir="2700000" algn="tl">
                  <a:srgbClr val="000000"/>
                </a:outerShdw>
              </a:effectLst>
            </a:endParaRPr>
          </a:p>
          <a:p>
            <a:pPr eaLnBrk="1" hangingPunct="1">
              <a:defRPr/>
            </a:pPr>
            <a:endParaRPr lang="en-US" dirty="0">
              <a:solidFill>
                <a:srgbClr val="FFFFFF"/>
              </a:solidFill>
              <a:effectLst>
                <a:outerShdw blurRad="38100" dist="38100" dir="2700000" algn="tl">
                  <a:srgbClr val="000000"/>
                </a:outerShdw>
              </a:effectLst>
            </a:endParaRPr>
          </a:p>
          <a:p>
            <a:pPr eaLnBrk="1" hangingPunct="1">
              <a:defRPr/>
            </a:pPr>
            <a:endParaRPr lang="en-US" dirty="0"/>
          </a:p>
          <a:p>
            <a:pPr eaLnBrk="1" hangingPunct="1">
              <a:defRPr/>
            </a:pPr>
            <a:endParaRPr lang="en-US" baseline="0" dirty="0">
              <a:solidFill>
                <a:srgbClr val="FFFFFF"/>
              </a:solidFill>
              <a:effectLst>
                <a:outerShdw blurRad="38100" dist="38100" dir="2700000" algn="tl">
                  <a:srgbClr val="000000"/>
                </a:outerShdw>
              </a:effectLs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r>
              <a:rPr lang="en-US" b="1" dirty="0">
                <a:solidFill>
                  <a:srgbClr val="000000"/>
                </a:solidFill>
              </a:rPr>
              <a:t>Existing Urban Section</a:t>
            </a:r>
          </a:p>
          <a:p>
            <a:pPr eaLnBrk="1" hangingPunct="1"/>
            <a:r>
              <a:rPr lang="en-US" dirty="0">
                <a:solidFill>
                  <a:srgbClr val="000000"/>
                </a:solidFill>
              </a:rPr>
              <a:t>Roadway: 3 – 12 Ft Asphalt Lanes</a:t>
            </a:r>
          </a:p>
          <a:p>
            <a:pPr eaLnBrk="1" hangingPunct="1"/>
            <a:r>
              <a:rPr lang="en-US" dirty="0">
                <a:solidFill>
                  <a:srgbClr val="000000"/>
                </a:solidFill>
              </a:rPr>
              <a:t>7’ shoulder on left side</a:t>
            </a:r>
          </a:p>
          <a:p>
            <a:pPr eaLnBrk="1" hangingPunct="1"/>
            <a:r>
              <a:rPr lang="en-US" dirty="0">
                <a:solidFill>
                  <a:srgbClr val="000000"/>
                </a:solidFill>
              </a:rPr>
              <a:t>5’ shoulder on right side</a:t>
            </a:r>
          </a:p>
          <a:p>
            <a:pPr eaLnBrk="1" hangingPunct="1"/>
            <a:r>
              <a:rPr lang="en-US" dirty="0">
                <a:solidFill>
                  <a:srgbClr val="000000"/>
                </a:solidFill>
              </a:rPr>
              <a:t>C&amp;G on both sides</a:t>
            </a:r>
          </a:p>
          <a:p>
            <a:pPr eaLnBrk="1" hangingPunct="1"/>
            <a:r>
              <a:rPr lang="en-US" dirty="0">
                <a:solidFill>
                  <a:srgbClr val="000000"/>
                </a:solidFill>
              </a:rPr>
              <a:t>5’ Sidewalk along right side</a:t>
            </a:r>
          </a:p>
          <a:p>
            <a:pPr eaLnBrk="1" hangingPunct="1"/>
            <a:endParaRPr lang="en-US" dirty="0">
              <a:solidFill>
                <a:srgbClr val="000000"/>
              </a:solidFill>
            </a:endParaRPr>
          </a:p>
          <a:p>
            <a:pPr eaLnBrk="1" hangingPunct="1"/>
            <a:r>
              <a:rPr lang="en-US" b="1" dirty="0">
                <a:solidFill>
                  <a:srgbClr val="000000"/>
                </a:solidFill>
              </a:rPr>
              <a:t>Proposed Urban Reconstruction</a:t>
            </a:r>
          </a:p>
          <a:p>
            <a:pPr eaLnBrk="1" hangingPunct="1"/>
            <a:r>
              <a:rPr lang="en-US" dirty="0">
                <a:solidFill>
                  <a:srgbClr val="000000"/>
                </a:solidFill>
              </a:rPr>
              <a:t>Roadway:  3-12 Ft   (12” Base</a:t>
            </a:r>
            <a:r>
              <a:rPr lang="en-US" baseline="0" dirty="0">
                <a:solidFill>
                  <a:srgbClr val="000000"/>
                </a:solidFill>
              </a:rPr>
              <a:t> Course + 6” Asphalt)</a:t>
            </a:r>
            <a:endParaRPr lang="en-US" dirty="0">
              <a:solidFill>
                <a:srgbClr val="000000"/>
              </a:solidFill>
            </a:endParaRPr>
          </a:p>
          <a:p>
            <a:pPr eaLnBrk="1" hangingPunct="1"/>
            <a:r>
              <a:rPr lang="en-US" dirty="0">
                <a:solidFill>
                  <a:srgbClr val="000000"/>
                </a:solidFill>
              </a:rPr>
              <a:t>7’ shoulder on left side</a:t>
            </a:r>
          </a:p>
          <a:p>
            <a:pPr eaLnBrk="1" hangingPunct="1"/>
            <a:r>
              <a:rPr lang="en-US" dirty="0">
                <a:solidFill>
                  <a:srgbClr val="000000"/>
                </a:solidFill>
              </a:rPr>
              <a:t>5’ shoulder on right side</a:t>
            </a:r>
          </a:p>
          <a:p>
            <a:pPr eaLnBrk="1" hangingPunct="1"/>
            <a:r>
              <a:rPr lang="en-US" dirty="0">
                <a:solidFill>
                  <a:srgbClr val="000000"/>
                </a:solidFill>
              </a:rPr>
              <a:t>C&amp;G on both sides</a:t>
            </a:r>
          </a:p>
          <a:p>
            <a:pPr eaLnBrk="1" hangingPunct="1"/>
            <a:r>
              <a:rPr lang="en-US" dirty="0">
                <a:solidFill>
                  <a:srgbClr val="000000"/>
                </a:solidFill>
              </a:rPr>
              <a:t>5’ Sidewalk along right side</a:t>
            </a:r>
          </a:p>
          <a:p>
            <a:pPr eaLnBrk="1" hangingPunct="1"/>
            <a:r>
              <a:rPr lang="en-US" dirty="0">
                <a:solidFill>
                  <a:srgbClr val="000000"/>
                </a:solidFill>
              </a:rPr>
              <a:t>ROW width to stay the same</a:t>
            </a:r>
          </a:p>
          <a:p>
            <a:pPr eaLnBrk="1" hangingPunct="1"/>
            <a:endParaRPr lang="en-US" dirty="0">
              <a:solidFill>
                <a:srgbClr val="000000"/>
              </a:solidFill>
            </a:endParaRPr>
          </a:p>
          <a:p>
            <a:pPr eaLnBrk="1" hangingPunct="1"/>
            <a:endParaRPr lang="en-US" dirty="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FFFFF"/>
        </a:solidFill>
        <a:effectLst/>
      </p:bgPr>
    </p:bg>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ctr" anchorCtr="1">
            <a:normAutofit/>
            <a:scene3d>
              <a:camera prst="orthographicFront"/>
              <a:lightRig rig="soft" dir="t">
                <a:rot lat="0" lon="0" rev="17220000"/>
              </a:lightRig>
            </a:scene3d>
            <a:sp3d prstMaterial="softEdge">
              <a:bevelT w="38100" h="38100"/>
            </a:sp3d>
          </a:bodyPr>
          <a:lstStyle>
            <a:lvl1pPr algn="ctr" rtl="0" eaLnBrk="1" latinLnBrk="0" hangingPunct="1">
              <a:spcBef>
                <a:spcPct val="0"/>
              </a:spcBef>
              <a:buNone/>
              <a:defRPr kumimoji="0" lang="en-US" sz="4800" b="1" kern="1200" cap="none" baseline="0" dirty="0">
                <a:ln w="6350">
                  <a:noFill/>
                </a:ln>
                <a:solidFill>
                  <a:srgbClr val="741112"/>
                </a:solidFill>
                <a:effectLst/>
                <a:latin typeface="Calibri" panose="020F0502020204030204" pitchFamily="34" charset="0"/>
                <a:ea typeface="+mj-ea"/>
                <a:cs typeface="Calibri" panose="020F0502020204030204" pitchFamily="34" charset="0"/>
              </a:defRPr>
            </a:lvl1pPr>
          </a:lstStyle>
          <a:p>
            <a:r>
              <a:rPr kumimoji="0" lang="en-US" dirty="0"/>
              <a:t>Click to edit Master title style</a:t>
            </a:r>
          </a:p>
        </p:txBody>
      </p:sp>
      <p:sp>
        <p:nvSpPr>
          <p:cNvPr id="28" name="Date Placeholder 27"/>
          <p:cNvSpPr>
            <a:spLocks noGrp="1"/>
          </p:cNvSpPr>
          <p:nvPr>
            <p:ph type="dt" sz="half" idx="10"/>
          </p:nvPr>
        </p:nvSpPr>
        <p:spPr/>
        <p:txBody>
          <a:bodyPr/>
          <a:lstStyle/>
          <a:p>
            <a:pPr>
              <a:defRPr/>
            </a:pPr>
            <a:endParaRPr lang="en-US"/>
          </a:p>
        </p:txBody>
      </p:sp>
      <p:sp>
        <p:nvSpPr>
          <p:cNvPr id="17" name="Footer Placeholder 16"/>
          <p:cNvSpPr>
            <a:spLocks noGrp="1"/>
          </p:cNvSpPr>
          <p:nvPr>
            <p:ph type="ftr" sz="quarter" idx="11"/>
          </p:nvPr>
        </p:nvSpPr>
        <p:spPr/>
        <p:txBody>
          <a:bodyPr/>
          <a:lstStyle/>
          <a:p>
            <a:pPr>
              <a:defRPr/>
            </a:pPr>
            <a:endParaRPr lang="en-US"/>
          </a:p>
        </p:txBody>
      </p:sp>
      <p:sp>
        <p:nvSpPr>
          <p:cNvPr id="29" name="Slide Number Placeholder 28"/>
          <p:cNvSpPr>
            <a:spLocks noGrp="1"/>
          </p:cNvSpPr>
          <p:nvPr>
            <p:ph type="sldNum" sz="quarter" idx="12"/>
          </p:nvPr>
        </p:nvSpPr>
        <p:spPr/>
        <p:txBody>
          <a:bodyPr/>
          <a:lstStyle/>
          <a:p>
            <a:pPr>
              <a:defRPr/>
            </a:pPr>
            <a:fld id="{A088D98B-AC8B-43BC-A5F6-FB06496C7BDA}" type="slidenum">
              <a:rPr lang="en-US" smtClean="0"/>
              <a:pPr>
                <a:defRPr/>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11A048F-AFE3-436C-A2F1-206F926AB47B}"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5F4DF02-4D42-4126-90AE-BA2E83EEDE04}"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ln/>
        </p:spPr>
        <p:txBody>
          <a:bodyPr/>
          <a:lstStyle>
            <a:lvl1pPr>
              <a:defRPr/>
            </a:lvl1pPr>
          </a:lstStyle>
          <a:p>
            <a:pPr>
              <a:defRPr/>
            </a:pPr>
            <a:endParaRPr lang="en-US"/>
          </a:p>
        </p:txBody>
      </p:sp>
      <p:sp>
        <p:nvSpPr>
          <p:cNvPr id="7" name="Rectangle 70"/>
          <p:cNvSpPr>
            <a:spLocks noGrp="1" noChangeArrowheads="1"/>
          </p:cNvSpPr>
          <p:nvPr>
            <p:ph type="ftr" sz="quarter" idx="11"/>
          </p:nvPr>
        </p:nvSpPr>
        <p:spPr>
          <a:ln/>
        </p:spPr>
        <p:txBody>
          <a:bodyPr/>
          <a:lstStyle>
            <a:lvl1pPr>
              <a:defRPr/>
            </a:lvl1pPr>
          </a:lstStyle>
          <a:p>
            <a:pPr>
              <a:defRPr/>
            </a:pPr>
            <a:endParaRPr lang="en-US"/>
          </a:p>
        </p:txBody>
      </p:sp>
      <p:sp>
        <p:nvSpPr>
          <p:cNvPr id="8" name="Rectangle 71"/>
          <p:cNvSpPr>
            <a:spLocks noGrp="1" noChangeArrowheads="1"/>
          </p:cNvSpPr>
          <p:nvPr>
            <p:ph type="sldNum" sz="quarter" idx="12"/>
          </p:nvPr>
        </p:nvSpPr>
        <p:spPr>
          <a:ln/>
        </p:spPr>
        <p:txBody>
          <a:bodyPr/>
          <a:lstStyle>
            <a:lvl1pPr>
              <a:defRPr/>
            </a:lvl1pPr>
          </a:lstStyle>
          <a:p>
            <a:pPr>
              <a:defRPr/>
            </a:pPr>
            <a:fld id="{276437A6-C75B-4C57-8062-494FBB552AFA}" type="slidenum">
              <a:rPr lang="en-US"/>
              <a:pPr>
                <a:defRPr/>
              </a:pPr>
              <a:t>‹#›</a:t>
            </a:fld>
            <a:endParaRPr lang="en-US"/>
          </a:p>
        </p:txBody>
      </p:sp>
    </p:spTree>
    <p:extLst>
      <p:ext uri="{BB962C8B-B14F-4D97-AF65-F5344CB8AC3E}">
        <p14:creationId xmlns:p14="http://schemas.microsoft.com/office/powerpoint/2010/main" val="4200441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E2D8562-D21E-4601-BF8C-54484F52974F}"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ctr" anchorCtr="1">
            <a:noAutofit/>
            <a:scene3d>
              <a:camera prst="orthographicFront"/>
              <a:lightRig rig="soft" dir="t">
                <a:rot lat="0" lon="0" rev="17220000"/>
              </a:lightRig>
            </a:scene3d>
            <a:sp3d prstMaterial="softEdge">
              <a:bevelT w="38100" h="38100"/>
              <a:contourClr>
                <a:schemeClr val="tx2">
                  <a:shade val="50000"/>
                </a:schemeClr>
              </a:contourClr>
            </a:sp3d>
          </a:bodyPr>
          <a:lstStyle>
            <a:lvl1pPr algn="ctr" rtl="0" eaLnBrk="1" latinLnBrk="0" hangingPunct="1">
              <a:spcBef>
                <a:spcPct val="0"/>
              </a:spcBef>
              <a:buNone/>
              <a:defRPr kumimoji="0" lang="en-US" sz="4800" b="1" kern="1200" cap="none" baseline="0" dirty="0">
                <a:ln w="6350">
                  <a:noFill/>
                </a:ln>
                <a:solidFill>
                  <a:srgbClr val="741112"/>
                </a:solidFill>
                <a:effectLst/>
                <a:latin typeface="Calibri" panose="020F0502020204030204" pitchFamily="34" charset="0"/>
                <a:ea typeface="+mj-ea"/>
                <a:cs typeface="Calibri" panose="020F0502020204030204" pitchFamily="34" charset="0"/>
              </a:defRPr>
            </a:lvl1pPr>
          </a:lstStyle>
          <a:p>
            <a:r>
              <a:rPr kumimoji="0" lang="en-US" dirty="0"/>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a:xfrm>
            <a:off x="7924800" y="6416675"/>
            <a:ext cx="762000" cy="365125"/>
          </a:xfrm>
        </p:spPr>
        <p:txBody>
          <a:bodyPr/>
          <a:lstStyle/>
          <a:p>
            <a:pPr>
              <a:defRPr/>
            </a:pPr>
            <a:fld id="{9F072924-A126-44BC-BA0A-64DE0FC052F3}"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1D6321E-C799-4E8C-B07A-396FCFE463BA}"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8B45D391-CD35-4A1E-A4A9-63540AFF374F}"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D4EFF05A-5F71-45D0-BD74-7A8CA2785DB2}"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EB61281B-D8D4-4DBC-B903-2A2C149E3A6E}"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C3C7031-4FFC-4771-8C4A-A4C4F580F1A0}"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2F0F338-859C-472E-BBE0-47884D2D2E5B}"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 name="object 3">
            <a:extLst>
              <a:ext uri="{FF2B5EF4-FFF2-40B4-BE49-F238E27FC236}">
                <a16:creationId xmlns:a16="http://schemas.microsoft.com/office/drawing/2014/main" id="{EA9A380C-E0E8-47CD-99C6-43FE5E90A5A1}"/>
              </a:ext>
            </a:extLst>
          </p:cNvPr>
          <p:cNvPicPr>
            <a:picLocks noChangeAspect="1"/>
          </p:cNvPicPr>
          <p:nvPr/>
        </p:nvPicPr>
        <p:blipFill rotWithShape="1">
          <a:blip r:embed="rId14" cstate="print"/>
          <a:srcRect r="24880"/>
          <a:stretch/>
        </p:blipFill>
        <p:spPr>
          <a:xfrm>
            <a:off x="9" y="-1"/>
            <a:ext cx="9143991" cy="6858000"/>
          </a:xfrm>
          <a:prstGeom prst="rect">
            <a:avLst/>
          </a:prstGeom>
        </p:spPr>
      </p:pic>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dirty="0"/>
              <a:t>Click to edit Master title style</a:t>
            </a:r>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a:defRPr/>
            </a:pPr>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a:defRPr/>
            </a:pPr>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a:defRPr/>
            </a:pPr>
            <a:fld id="{EC8E2044-21A7-4BFC-960A-F98EC860A53E}" type="slidenum">
              <a:rPr lang="en-US" smtClean="0"/>
              <a:pPr>
                <a:defRPr/>
              </a:pPr>
              <a:t>‹#›</a:t>
            </a:fld>
            <a:endParaRPr lang="en-US"/>
          </a:p>
        </p:txBody>
      </p:sp>
      <p:pic>
        <p:nvPicPr>
          <p:cNvPr id="6" name="Picture 5" descr="Logo&#10;&#10;Description automatically generated">
            <a:extLst>
              <a:ext uri="{FF2B5EF4-FFF2-40B4-BE49-F238E27FC236}">
                <a16:creationId xmlns:a16="http://schemas.microsoft.com/office/drawing/2014/main" id="{E0C40EAE-E2B5-45BF-95BF-C564D53706F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119872" y="5943600"/>
            <a:ext cx="793751" cy="685800"/>
          </a:xfrm>
          <a:prstGeom prst="rect">
            <a:avLst/>
          </a:prstGeom>
        </p:spPr>
      </p:pic>
    </p:spTree>
  </p:cSld>
  <p:clrMap bg1="dk1" tx1="lt1" bg2="dk2" tx2="lt2" accent1="accent1" accent2="accent2" accent3="accent3" accent4="accent4" accent5="accent5" accent6="accent6" hlink="hlink" folHlink="folHlink"/>
  <p:sldLayoutIdLst>
    <p:sldLayoutId id="2147484255" r:id="rId1"/>
    <p:sldLayoutId id="2147484256" r:id="rId2"/>
    <p:sldLayoutId id="2147484257" r:id="rId3"/>
    <p:sldLayoutId id="2147484258" r:id="rId4"/>
    <p:sldLayoutId id="2147484259" r:id="rId5"/>
    <p:sldLayoutId id="2147484260" r:id="rId6"/>
    <p:sldLayoutId id="2147484261" r:id="rId7"/>
    <p:sldLayoutId id="2147484262" r:id="rId8"/>
    <p:sldLayoutId id="2147484263" r:id="rId9"/>
    <p:sldLayoutId id="2147484264" r:id="rId10"/>
    <p:sldLayoutId id="2147484265" r:id="rId11"/>
    <p:sldLayoutId id="2147484267" r:id="rId12"/>
  </p:sldLayoutIdLst>
  <p:txStyles>
    <p:titleStyle>
      <a:lvl1pPr algn="ctr" rtl="0" eaLnBrk="1" latinLnBrk="0" hangingPunct="1">
        <a:spcBef>
          <a:spcPct val="0"/>
        </a:spcBef>
        <a:buNone/>
        <a:defRPr kumimoji="0" sz="4800" b="1" kern="1200" cap="none" baseline="0">
          <a:ln w="6350">
            <a:noFill/>
          </a:ln>
          <a:solidFill>
            <a:srgbClr val="741112"/>
          </a:solidFill>
          <a:effectLst/>
          <a:latin typeface="Calibri" panose="020F0502020204030204" pitchFamily="34" charset="0"/>
          <a:ea typeface="+mj-ea"/>
          <a:cs typeface="Calibri" panose="020F0502020204030204" pitchFamily="34" charset="0"/>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12.xml"/><Relationship Id="rId7" Type="http://schemas.openxmlformats.org/officeDocument/2006/relationships/diagramColors" Target="../diagrams/colors6.xml"/><Relationship Id="rId2" Type="http://schemas.openxmlformats.org/officeDocument/2006/relationships/slideLayout" Target="../slideLayouts/slideLayout5.xml"/><Relationship Id="rId1" Type="http://schemas.openxmlformats.org/officeDocument/2006/relationships/tags" Target="../tags/tag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3.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13.xml"/><Relationship Id="rId7" Type="http://schemas.openxmlformats.org/officeDocument/2006/relationships/diagramColors" Target="../diagrams/colors7.xml"/><Relationship Id="rId2" Type="http://schemas.openxmlformats.org/officeDocument/2006/relationships/slideLayout" Target="../slideLayouts/slideLayout5.xml"/><Relationship Id="rId1" Type="http://schemas.openxmlformats.org/officeDocument/2006/relationships/tags" Target="../tags/tag8.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hyperlink" Target="https://dot.sd.gov/projects-studies/projects/public-meetings%23listItemLink_1822" TargetMode="Externa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notesSlide" Target="../notesSlides/notesSlide4.xml"/><Relationship Id="rId7" Type="http://schemas.openxmlformats.org/officeDocument/2006/relationships/diagramQuickStyle" Target="../diagrams/quickStyle2.xml"/><Relationship Id="rId2" Type="http://schemas.openxmlformats.org/officeDocument/2006/relationships/slideLayout" Target="../slideLayouts/slideLayout5.xml"/><Relationship Id="rId1" Type="http://schemas.openxmlformats.org/officeDocument/2006/relationships/tags" Target="../tags/tag1.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5.jpg"/><Relationship Id="rId9" Type="http://schemas.microsoft.com/office/2007/relationships/diagramDrawing" Target="../diagrams/drawing2.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notesSlide" Target="../notesSlides/notesSlide5.xml"/><Relationship Id="rId7" Type="http://schemas.openxmlformats.org/officeDocument/2006/relationships/diagramQuickStyle" Target="../diagrams/quickStyle3.xml"/><Relationship Id="rId2" Type="http://schemas.openxmlformats.org/officeDocument/2006/relationships/slideLayout" Target="../slideLayouts/slideLayout5.xml"/><Relationship Id="rId1" Type="http://schemas.openxmlformats.org/officeDocument/2006/relationships/tags" Target="../tags/tag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6.jpg"/><Relationship Id="rId9" Type="http://schemas.microsoft.com/office/2007/relationships/diagramDrawing" Target="../diagrams/drawing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7.jpg"/><Relationship Id="rId7" Type="http://schemas.openxmlformats.org/officeDocument/2006/relationships/diagramColors" Target="../diagrams/colors4.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notesSlide" Target="../notesSlides/notesSlide8.xml"/><Relationship Id="rId7" Type="http://schemas.openxmlformats.org/officeDocument/2006/relationships/diagramQuickStyle" Target="../diagrams/quickStyle5.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8.png"/><Relationship Id="rId9" Type="http://schemas.microsoft.com/office/2007/relationships/diagramDrawing" Target="../diagrams/drawing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10.png"/><Relationship Id="rId4" Type="http://schemas.openxmlformats.org/officeDocument/2006/relationships/image" Target="../media/image9.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subTitle" idx="4294967295"/>
          </p:nvPr>
        </p:nvSpPr>
        <p:spPr>
          <a:xfrm>
            <a:off x="457200" y="4572000"/>
            <a:ext cx="8229600" cy="2057400"/>
          </a:xfrm>
        </p:spPr>
        <p:txBody>
          <a:bodyPr anchor="b">
            <a:noAutofit/>
          </a:bodyPr>
          <a:lstStyle/>
          <a:p>
            <a:pPr marL="137160" lvl="0" indent="0" algn="ctr" eaLnBrk="0" hangingPunct="0">
              <a:spcBef>
                <a:spcPts val="600"/>
              </a:spcBef>
              <a:buClrTx/>
              <a:buSzTx/>
              <a:buNone/>
            </a:pPr>
            <a:r>
              <a:rPr lang="en-US" sz="2400" b="1" dirty="0">
                <a:solidFill>
                  <a:srgbClr val="2E6A8C"/>
                </a:solidFill>
                <a:latin typeface="Calibri" panose="020F0502020204030204" pitchFamily="34" charset="0"/>
                <a:cs typeface="Calibri" panose="020F0502020204030204" pitchFamily="34" charset="0"/>
              </a:rPr>
              <a:t>Richard Sudmeier, PE</a:t>
            </a:r>
          </a:p>
          <a:p>
            <a:pPr marL="137160" lvl="0" indent="0" algn="ctr" eaLnBrk="0" hangingPunct="0">
              <a:spcBef>
                <a:spcPts val="600"/>
              </a:spcBef>
              <a:buClrTx/>
              <a:buSzTx/>
              <a:buNone/>
            </a:pPr>
            <a:r>
              <a:rPr lang="en-US" sz="2400" b="1" dirty="0">
                <a:solidFill>
                  <a:srgbClr val="2E6A8C"/>
                </a:solidFill>
                <a:latin typeface="Calibri" panose="020F0502020204030204" pitchFamily="34" charset="0"/>
                <a:cs typeface="Calibri" panose="020F0502020204030204" pitchFamily="34" charset="0"/>
              </a:rPr>
              <a:t>Design Project Manager</a:t>
            </a:r>
          </a:p>
          <a:p>
            <a:pPr marL="137160" lvl="0" indent="0" algn="ctr" eaLnBrk="0" hangingPunct="0">
              <a:spcBef>
                <a:spcPts val="600"/>
              </a:spcBef>
              <a:buClrTx/>
              <a:buSzTx/>
              <a:buNone/>
            </a:pPr>
            <a:endParaRPr lang="en-US" sz="2400" b="1" dirty="0">
              <a:solidFill>
                <a:srgbClr val="741112"/>
              </a:solidFill>
              <a:latin typeface="Calibri" panose="020F0502020204030204" pitchFamily="34" charset="0"/>
              <a:cs typeface="Calibri" panose="020F0502020204030204" pitchFamily="34" charset="0"/>
            </a:endParaRPr>
          </a:p>
          <a:p>
            <a:pPr marL="137160" lvl="0" indent="0" algn="ctr" eaLnBrk="0" hangingPunct="0">
              <a:spcBef>
                <a:spcPts val="600"/>
              </a:spcBef>
              <a:buClrTx/>
              <a:buSzTx/>
              <a:buNone/>
            </a:pPr>
            <a:r>
              <a:rPr lang="en-US" sz="2400" b="1" dirty="0">
                <a:solidFill>
                  <a:srgbClr val="FDB917"/>
                </a:solidFill>
                <a:latin typeface="Calibri" panose="020F0502020204030204" pitchFamily="34" charset="0"/>
                <a:cs typeface="Calibri" panose="020F0502020204030204" pitchFamily="34" charset="0"/>
              </a:rPr>
              <a:t>October 25, 2022</a:t>
            </a:r>
          </a:p>
        </p:txBody>
      </p:sp>
      <p:sp>
        <p:nvSpPr>
          <p:cNvPr id="6" name="Rectangle 3"/>
          <p:cNvSpPr txBox="1">
            <a:spLocks noChangeArrowheads="1"/>
          </p:cNvSpPr>
          <p:nvPr/>
        </p:nvSpPr>
        <p:spPr>
          <a:xfrm>
            <a:off x="457200" y="1188720"/>
            <a:ext cx="8229600" cy="3200400"/>
          </a:xfrm>
          <a:prstGeom prst="rect">
            <a:avLst/>
          </a:prstGeom>
        </p:spPr>
        <p:txBody>
          <a:bodyPr vert="horz" lIns="91440" tIns="45720" rIns="91440" bIns="45720" rtlCol="0" anchor="ctr">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auto">
              <a:spcBef>
                <a:spcPts val="600"/>
              </a:spcBef>
              <a:spcAft>
                <a:spcPts val="0"/>
              </a:spcAft>
              <a:defRPr/>
            </a:pPr>
            <a:r>
              <a:rPr lang="en-US" altLang="en-US" sz="2800" b="1" dirty="0">
                <a:ln w="6350">
                  <a:noFill/>
                </a:ln>
                <a:solidFill>
                  <a:srgbClr val="2E6A8C"/>
                </a:solidFill>
                <a:latin typeface="Calibri" panose="020F0502020204030204" pitchFamily="34" charset="0"/>
                <a:ea typeface="+mj-ea"/>
                <a:cs typeface="Calibri" panose="020F0502020204030204" pitchFamily="34" charset="0"/>
              </a:rPr>
              <a:t>NH 0044(203)39  PCN 05Q8</a:t>
            </a:r>
            <a:br>
              <a:rPr lang="en-US" altLang="en-US" sz="2800" b="1" dirty="0">
                <a:ln w="6350">
                  <a:noFill/>
                </a:ln>
                <a:solidFill>
                  <a:srgbClr val="2E6A8C"/>
                </a:solidFill>
                <a:latin typeface="Calibri" panose="020F0502020204030204" pitchFamily="34" charset="0"/>
                <a:ea typeface="+mj-ea"/>
                <a:cs typeface="Calibri" panose="020F0502020204030204" pitchFamily="34" charset="0"/>
              </a:rPr>
            </a:br>
            <a:r>
              <a:rPr lang="en-US" altLang="en-US" sz="2800" b="1" dirty="0">
                <a:ln w="6350">
                  <a:noFill/>
                </a:ln>
                <a:solidFill>
                  <a:srgbClr val="2E6A8C"/>
                </a:solidFill>
                <a:latin typeface="Calibri" panose="020F0502020204030204" pitchFamily="34" charset="0"/>
                <a:ea typeface="+mj-ea"/>
                <a:cs typeface="Calibri" panose="020F0502020204030204" pitchFamily="34" charset="0"/>
              </a:rPr>
              <a:t>S.D. Highway 44 in Rapid City</a:t>
            </a:r>
          </a:p>
          <a:p>
            <a:pPr fontAlgn="auto">
              <a:spcBef>
                <a:spcPts val="600"/>
              </a:spcBef>
              <a:spcAft>
                <a:spcPts val="0"/>
              </a:spcAft>
              <a:defRPr/>
            </a:pPr>
            <a:r>
              <a:rPr lang="en-US" sz="2800" b="1" dirty="0">
                <a:ln w="6350">
                  <a:noFill/>
                </a:ln>
                <a:solidFill>
                  <a:srgbClr val="2E6A8C"/>
                </a:solidFill>
                <a:latin typeface="Calibri" panose="020F0502020204030204" pitchFamily="34" charset="0"/>
                <a:ea typeface="+mj-ea"/>
                <a:cs typeface="Calibri" panose="020F0502020204030204" pitchFamily="34" charset="0"/>
              </a:rPr>
              <a:t>Structure Replacement &amp; Approach Grading</a:t>
            </a:r>
            <a:endParaRPr lang="en-US" sz="2800" b="1" dirty="0">
              <a:solidFill>
                <a:srgbClr val="2E6A8C"/>
              </a:solidFill>
              <a:latin typeface="Calibri" panose="020F0502020204030204" pitchFamily="34" charset="0"/>
              <a:cs typeface="Calibri" panose="020F0502020204030204" pitchFamily="34" charset="0"/>
            </a:endParaRPr>
          </a:p>
        </p:txBody>
      </p:sp>
      <p:sp>
        <p:nvSpPr>
          <p:cNvPr id="10"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spcBef>
                <a:spcPts val="1800"/>
              </a:spcBef>
              <a:defRPr/>
            </a:pPr>
            <a:r>
              <a:rPr lang="en-US" altLang="en-US" sz="4800" b="1" dirty="0">
                <a:solidFill>
                  <a:srgbClr val="741112"/>
                </a:solidFill>
                <a:effectLst/>
                <a:latin typeface="Calibri" panose="020F0502020204030204" pitchFamily="34" charset="0"/>
                <a:cs typeface="Calibri" panose="020F0502020204030204" pitchFamily="34" charset="0"/>
              </a:rPr>
              <a:t>Public Meeting</a:t>
            </a:r>
            <a:endParaRPr lang="en-US" altLang="en-US" sz="4800" kern="0" dirty="0">
              <a:solidFill>
                <a:srgbClr val="741112"/>
              </a:solidFill>
              <a:effectLst/>
              <a:latin typeface="Calibri" panose="020F0502020204030204" pitchFamily="34" charset="0"/>
              <a:cs typeface="Calibri" panose="020F0502020204030204" pitchFamily="34" charset="0"/>
            </a:endParaRPr>
          </a:p>
        </p:txBody>
      </p:sp>
    </p:spTree>
  </p:cSld>
  <p:clrMapOvr>
    <a:masterClrMapping/>
  </p:clrMapOvr>
  <p:transition advTm="15"/>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marL="0" marR="0" lvl="0" indent="0" algn="ctr" defTabSz="914400" rtl="0" eaLnBrk="1" fontAlgn="base" latinLnBrk="0" hangingPunct="1">
              <a:lnSpc>
                <a:spcPct val="100000"/>
              </a:lnSpc>
              <a:spcBef>
                <a:spcPct val="20000"/>
              </a:spcBef>
              <a:spcAft>
                <a:spcPct val="0"/>
              </a:spcAft>
              <a:buClr>
                <a:srgbClr val="99FF99"/>
              </a:buClr>
              <a:buSzPct val="80000"/>
              <a:buFont typeface="Wingdings" pitchFamily="2" charset="2"/>
              <a:buNone/>
              <a:tabLst/>
              <a:defRPr/>
            </a:pPr>
            <a:r>
              <a:rPr kumimoji="0" lang="en-US" altLang="en-US" sz="4800" b="1" i="0" u="none" strike="noStrike" kern="1200" cap="none" spc="0" normalizeH="0" baseline="0" noProof="0" dirty="0">
                <a:ln>
                  <a:noFill/>
                </a:ln>
                <a:solidFill>
                  <a:srgbClr val="741112"/>
                </a:solidFill>
                <a:effectLst/>
                <a:uLnTx/>
                <a:uFillTx/>
                <a:latin typeface="Calibri" panose="020F0502020204030204" pitchFamily="34" charset="0"/>
                <a:ea typeface="+mn-ea"/>
                <a:cs typeface="Calibri" panose="020F0502020204030204" pitchFamily="34" charset="0"/>
              </a:rPr>
              <a:t>Proposed Pedestrian Facilities</a:t>
            </a:r>
            <a:endParaRPr kumimoji="0" lang="en-US" altLang="en-US" sz="4800" b="0" i="0" u="none" strike="noStrike" kern="0" cap="none" spc="0" normalizeH="0" baseline="0" noProof="0" dirty="0">
              <a:ln>
                <a:noFill/>
              </a:ln>
              <a:solidFill>
                <a:srgbClr val="741112"/>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15B3B1A8-E56D-3998-D5AE-7631AD9E7093}"/>
              </a:ext>
            </a:extLst>
          </p:cNvPr>
          <p:cNvPicPr>
            <a:picLocks noChangeAspect="1"/>
          </p:cNvPicPr>
          <p:nvPr/>
        </p:nvPicPr>
        <p:blipFill>
          <a:blip r:embed="rId4"/>
          <a:stretch>
            <a:fillRect/>
          </a:stretch>
        </p:blipFill>
        <p:spPr>
          <a:xfrm>
            <a:off x="533980" y="787182"/>
            <a:ext cx="7707958" cy="5011249"/>
          </a:xfrm>
          <a:prstGeom prst="rect">
            <a:avLst/>
          </a:prstGeom>
        </p:spPr>
      </p:pic>
      <p:sp>
        <p:nvSpPr>
          <p:cNvPr id="7" name="Rectangle 4"/>
          <p:cNvSpPr>
            <a:spLocks noChangeArrowheads="1"/>
          </p:cNvSpPr>
          <p:nvPr/>
        </p:nvSpPr>
        <p:spPr bwMode="auto">
          <a:xfrm>
            <a:off x="406400" y="1628775"/>
            <a:ext cx="851535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Arial" charset="0"/>
              </a:defRPr>
            </a:lvl1pPr>
            <a:lvl2pPr marL="742950" indent="-285750">
              <a:spcBef>
                <a:spcPct val="20000"/>
              </a:spcBef>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Arial" charset="0"/>
              </a:defRPr>
            </a:lvl2pPr>
            <a:lvl3pPr marL="1143000" indent="-228600">
              <a:spcBef>
                <a:spcPct val="20000"/>
              </a:spcBef>
              <a:buClr>
                <a:schemeClr val="accent2"/>
              </a:buClr>
              <a:buChar char="•"/>
              <a:defRPr sz="2400">
                <a:solidFill>
                  <a:schemeClr val="tx1"/>
                </a:solidFill>
                <a:effectLst>
                  <a:outerShdw blurRad="38100" dist="38100" dir="2700000" algn="tl">
                    <a:srgbClr val="000000"/>
                  </a:outerShdw>
                </a:effectLst>
                <a:latin typeface="Arial" charset="0"/>
              </a:defRPr>
            </a:lvl3pPr>
            <a:lvl4pPr marL="1600200" indent="-228600">
              <a:spcBef>
                <a:spcPct val="20000"/>
              </a:spcBef>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Arial" charset="0"/>
              </a:defRPr>
            </a:lvl4pPr>
            <a:lvl5pPr marL="2057400" indent="-228600">
              <a:spcBef>
                <a:spcPct val="20000"/>
              </a:spcBef>
              <a:buClr>
                <a:schemeClr val="hlink"/>
              </a:buClr>
              <a:buChar char="•"/>
              <a:defRPr sz="2000">
                <a:solidFill>
                  <a:schemeClr val="tx1"/>
                </a:solidFill>
                <a:effectLst>
                  <a:outerShdw blurRad="38100" dist="38100" dir="2700000" algn="tl">
                    <a:srgbClr val="000000"/>
                  </a:outerShdw>
                </a:effectLst>
                <a:latin typeface="Arial" charset="0"/>
              </a:defRPr>
            </a:lvl5pPr>
            <a:lvl6pPr marL="2514600" indent="-22860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Arial" charset="0"/>
              </a:defRPr>
            </a:lvl6pPr>
            <a:lvl7pPr marL="2971800" indent="-22860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Arial" charset="0"/>
              </a:defRPr>
            </a:lvl7pPr>
            <a:lvl8pPr marL="3429000" indent="-22860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Arial" charset="0"/>
              </a:defRPr>
            </a:lvl8pPr>
            <a:lvl9pPr marL="3886200" indent="-22860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Arial" charset="0"/>
              </a:defRPr>
            </a:lvl9pPr>
          </a:lstStyle>
          <a:p>
            <a:pPr marL="342900" marR="0" lvl="0" indent="-342900" algn="l" defTabSz="914400" rtl="0" eaLnBrk="1" fontAlgn="base" latinLnBrk="0" hangingPunct="1">
              <a:lnSpc>
                <a:spcPct val="100000"/>
              </a:lnSpc>
              <a:spcBef>
                <a:spcPct val="20000"/>
              </a:spcBef>
              <a:spcAft>
                <a:spcPct val="0"/>
              </a:spcAft>
              <a:buClr>
                <a:srgbClr val="CCECFF">
                  <a:lumMod val="90000"/>
                </a:srgbClr>
              </a:buClr>
              <a:buSzPct val="80000"/>
              <a:buFont typeface="Wingdings" pitchFamily="2" charset="2"/>
              <a:buChar char="§"/>
              <a:tabLst/>
              <a:defRPr/>
            </a:pPr>
            <a:endParaRPr kumimoji="0" lang="en-US" alt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13" name="Text Box 18">
            <a:extLst>
              <a:ext uri="{FF2B5EF4-FFF2-40B4-BE49-F238E27FC236}">
                <a16:creationId xmlns:a16="http://schemas.microsoft.com/office/drawing/2014/main" id="{13B7297E-73D4-46E0-9512-5CF8F9BBF84A}"/>
              </a:ext>
            </a:extLst>
          </p:cNvPr>
          <p:cNvSpPr txBox="1"/>
          <p:nvPr/>
        </p:nvSpPr>
        <p:spPr>
          <a:xfrm rot="18375663">
            <a:off x="1334842" y="3422999"/>
            <a:ext cx="1285518" cy="3841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41112"/>
                </a:solidFill>
                <a:effectLst/>
                <a:uLnTx/>
                <a:uFillTx/>
                <a:latin typeface="Calibri" panose="020F0502020204030204" pitchFamily="34" charset="0"/>
                <a:ea typeface="Palatino Linotype" panose="02040502050505030304" pitchFamily="18" charset="0"/>
                <a:cs typeface="Calibri" panose="020F0502020204030204" pitchFamily="34" charset="0"/>
              </a:rPr>
              <a:t>Cliffside Park</a:t>
            </a:r>
            <a:endParaRPr kumimoji="0" lang="en-US" sz="1100" b="1" i="0" u="none" strike="noStrike" kern="1200" cap="none" spc="0" normalizeH="0" baseline="0" noProof="0" dirty="0">
              <a:ln>
                <a:noFill/>
              </a:ln>
              <a:solidFill>
                <a:srgbClr val="741112"/>
              </a:solidFill>
              <a:effectLst/>
              <a:uLnTx/>
              <a:uFillTx/>
              <a:latin typeface="Calibri" panose="020F0502020204030204" pitchFamily="34" charset="0"/>
              <a:ea typeface="Palatino Linotype" panose="02040502050505030304" pitchFamily="18" charset="0"/>
              <a:cs typeface="Calibri" panose="020F0502020204030204" pitchFamily="34" charset="0"/>
            </a:endParaRPr>
          </a:p>
        </p:txBody>
      </p:sp>
      <p:sp>
        <p:nvSpPr>
          <p:cNvPr id="15" name="Text Box 12">
            <a:extLst>
              <a:ext uri="{FF2B5EF4-FFF2-40B4-BE49-F238E27FC236}">
                <a16:creationId xmlns:a16="http://schemas.microsoft.com/office/drawing/2014/main" id="{965583E7-FA27-4181-A982-1C0F69288669}"/>
              </a:ext>
            </a:extLst>
          </p:cNvPr>
          <p:cNvSpPr txBox="1"/>
          <p:nvPr/>
        </p:nvSpPr>
        <p:spPr>
          <a:xfrm rot="18829268">
            <a:off x="1020334" y="2374368"/>
            <a:ext cx="1599768" cy="3841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6600"/>
                </a:solidFill>
                <a:effectLst/>
                <a:uLnTx/>
                <a:uFillTx/>
                <a:latin typeface="Calibri" panose="020F0502020204030204" pitchFamily="34" charset="0"/>
                <a:ea typeface="Palatino Linotype" panose="02040502050505030304" pitchFamily="18" charset="0"/>
                <a:cs typeface="Calibri" panose="020F0502020204030204" pitchFamily="34" charset="0"/>
              </a:rPr>
              <a:t>Rapid Creek</a:t>
            </a:r>
            <a:endParaRPr kumimoji="0" lang="en-US" sz="1100" b="1" i="0" u="none" strike="noStrike" kern="1200" cap="none" spc="0" normalizeH="0" baseline="0" noProof="0" dirty="0">
              <a:ln>
                <a:noFill/>
              </a:ln>
              <a:solidFill>
                <a:srgbClr val="FF6600"/>
              </a:solidFill>
              <a:effectLst/>
              <a:uLnTx/>
              <a:uFillTx/>
              <a:latin typeface="Calibri" panose="020F0502020204030204" pitchFamily="34" charset="0"/>
              <a:ea typeface="Palatino Linotype" panose="02040502050505030304" pitchFamily="18" charset="0"/>
              <a:cs typeface="Calibri" panose="020F0502020204030204" pitchFamily="34" charset="0"/>
            </a:endParaRPr>
          </a:p>
        </p:txBody>
      </p:sp>
      <p:sp>
        <p:nvSpPr>
          <p:cNvPr id="16" name="Text Box 13">
            <a:extLst>
              <a:ext uri="{FF2B5EF4-FFF2-40B4-BE49-F238E27FC236}">
                <a16:creationId xmlns:a16="http://schemas.microsoft.com/office/drawing/2014/main" id="{93C9DE27-F74B-4925-9EF0-E80CBDB74E44}"/>
              </a:ext>
            </a:extLst>
          </p:cNvPr>
          <p:cNvSpPr txBox="1"/>
          <p:nvPr/>
        </p:nvSpPr>
        <p:spPr>
          <a:xfrm rot="19435948">
            <a:off x="5552975" y="951955"/>
            <a:ext cx="1420248" cy="37020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41112"/>
                </a:solidFill>
                <a:effectLst/>
                <a:uLnTx/>
                <a:uFillTx/>
                <a:latin typeface="Calibri" panose="020F0502020204030204" pitchFamily="34" charset="0"/>
                <a:ea typeface="Palatino Linotype" panose="02040502050505030304" pitchFamily="18" charset="0"/>
                <a:cs typeface="Calibri" panose="020F0502020204030204" pitchFamily="34" charset="0"/>
              </a:rPr>
              <a:t>Highway 44</a:t>
            </a:r>
            <a:endParaRPr kumimoji="0" lang="en-US" sz="1100" b="1" i="0" u="none" strike="noStrike" kern="1200" cap="none" spc="0" normalizeH="0" baseline="0" noProof="0" dirty="0">
              <a:ln>
                <a:noFill/>
              </a:ln>
              <a:solidFill>
                <a:srgbClr val="741112"/>
              </a:solidFill>
              <a:effectLst/>
              <a:uLnTx/>
              <a:uFillTx/>
              <a:latin typeface="Calibri" panose="020F0502020204030204" pitchFamily="34" charset="0"/>
              <a:ea typeface="Palatino Linotype" panose="02040502050505030304" pitchFamily="18" charset="0"/>
              <a:cs typeface="Calibri" panose="020F0502020204030204" pitchFamily="34" charset="0"/>
            </a:endParaRPr>
          </a:p>
        </p:txBody>
      </p:sp>
      <p:cxnSp>
        <p:nvCxnSpPr>
          <p:cNvPr id="6" name="Straight Connector 5">
            <a:extLst>
              <a:ext uri="{FF2B5EF4-FFF2-40B4-BE49-F238E27FC236}">
                <a16:creationId xmlns:a16="http://schemas.microsoft.com/office/drawing/2014/main" id="{DE06753A-1048-3973-FD47-5A842839485A}"/>
              </a:ext>
            </a:extLst>
          </p:cNvPr>
          <p:cNvCxnSpPr>
            <a:cxnSpLocks/>
          </p:cNvCxnSpPr>
          <p:nvPr/>
        </p:nvCxnSpPr>
        <p:spPr bwMode="auto">
          <a:xfrm flipV="1">
            <a:off x="3299046" y="1701582"/>
            <a:ext cx="1921026" cy="1342200"/>
          </a:xfrm>
          <a:prstGeom prst="line">
            <a:avLst/>
          </a:prstGeom>
          <a:ln>
            <a:solidFill>
              <a:srgbClr val="FFC000"/>
            </a:solidFill>
            <a:prstDash val="solid"/>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a16="http://schemas.microsoft.com/office/drawing/2014/main" id="{17B8E237-1760-536B-C83F-3F0646BD2F10}"/>
              </a:ext>
            </a:extLst>
          </p:cNvPr>
          <p:cNvCxnSpPr>
            <a:cxnSpLocks/>
          </p:cNvCxnSpPr>
          <p:nvPr/>
        </p:nvCxnSpPr>
        <p:spPr bwMode="auto">
          <a:xfrm>
            <a:off x="4499992" y="2195403"/>
            <a:ext cx="459513" cy="130096"/>
          </a:xfrm>
          <a:prstGeom prst="line">
            <a:avLst/>
          </a:prstGeom>
          <a:ln>
            <a:solidFill>
              <a:srgbClr val="FFC000"/>
            </a:solidFill>
            <a:prstDash val="solid"/>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EDD1C845-3C56-CD48-F826-BC86EBE1A168}"/>
              </a:ext>
            </a:extLst>
          </p:cNvPr>
          <p:cNvCxnSpPr>
            <a:cxnSpLocks/>
          </p:cNvCxnSpPr>
          <p:nvPr/>
        </p:nvCxnSpPr>
        <p:spPr bwMode="auto">
          <a:xfrm flipV="1">
            <a:off x="5472100" y="1952836"/>
            <a:ext cx="108012" cy="372663"/>
          </a:xfrm>
          <a:prstGeom prst="line">
            <a:avLst/>
          </a:prstGeom>
          <a:ln>
            <a:solidFill>
              <a:srgbClr val="FFC000"/>
            </a:solidFill>
            <a:prstDash val="solid"/>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1" name="Straight Connector 20">
            <a:extLst>
              <a:ext uri="{FF2B5EF4-FFF2-40B4-BE49-F238E27FC236}">
                <a16:creationId xmlns:a16="http://schemas.microsoft.com/office/drawing/2014/main" id="{528916A5-7681-E55D-078A-E6E95895396B}"/>
              </a:ext>
            </a:extLst>
          </p:cNvPr>
          <p:cNvCxnSpPr>
            <a:cxnSpLocks/>
          </p:cNvCxnSpPr>
          <p:nvPr/>
        </p:nvCxnSpPr>
        <p:spPr bwMode="auto">
          <a:xfrm flipH="1">
            <a:off x="4959505" y="2325499"/>
            <a:ext cx="512595" cy="0"/>
          </a:xfrm>
          <a:prstGeom prst="line">
            <a:avLst/>
          </a:prstGeom>
          <a:ln>
            <a:solidFill>
              <a:srgbClr val="FFC000"/>
            </a:solidFill>
            <a:prstDash val="solid"/>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5" name="Straight Arrow Connector 24">
            <a:extLst>
              <a:ext uri="{FF2B5EF4-FFF2-40B4-BE49-F238E27FC236}">
                <a16:creationId xmlns:a16="http://schemas.microsoft.com/office/drawing/2014/main" id="{FF72E006-F381-CCF2-33F2-B279B3FA01EB}"/>
              </a:ext>
            </a:extLst>
          </p:cNvPr>
          <p:cNvCxnSpPr>
            <a:cxnSpLocks/>
          </p:cNvCxnSpPr>
          <p:nvPr/>
        </p:nvCxnSpPr>
        <p:spPr>
          <a:xfrm flipH="1" flipV="1">
            <a:off x="5472100" y="2325499"/>
            <a:ext cx="432048" cy="490726"/>
          </a:xfrm>
          <a:prstGeom prst="straightConnector1">
            <a:avLst/>
          </a:prstGeom>
          <a:ln w="28575">
            <a:solidFill>
              <a:srgbClr val="FDB917"/>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816D30CF-04A9-A86A-682C-BFB9958F2AC2}"/>
              </a:ext>
            </a:extLst>
          </p:cNvPr>
          <p:cNvSpPr txBox="1"/>
          <p:nvPr/>
        </p:nvSpPr>
        <p:spPr>
          <a:xfrm>
            <a:off x="5940152" y="2636912"/>
            <a:ext cx="2044986" cy="646331"/>
          </a:xfrm>
          <a:prstGeom prst="rect">
            <a:avLst/>
          </a:prstGeom>
          <a:noFill/>
        </p:spPr>
        <p:txBody>
          <a:bodyPr wrap="square" rtlCol="0">
            <a:spAutoFit/>
          </a:bodyPr>
          <a:lstStyle/>
          <a:p>
            <a:r>
              <a:rPr lang="en-US" dirty="0"/>
              <a:t>Proposed Sidewalk</a:t>
            </a:r>
          </a:p>
        </p:txBody>
      </p:sp>
    </p:spTree>
    <p:custDataLst>
      <p:tags r:id="rId1"/>
    </p:custDataLst>
    <p:extLst>
      <p:ext uri="{BB962C8B-B14F-4D97-AF65-F5344CB8AC3E}">
        <p14:creationId xmlns:p14="http://schemas.microsoft.com/office/powerpoint/2010/main" val="2730069235"/>
      </p:ext>
    </p:extLst>
  </p:cSld>
  <p:clrMapOvr>
    <a:masterClrMapping/>
  </p:clrMapOvr>
  <p:transition advTm="2440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ppt_x"/>
                                          </p:val>
                                        </p:tav>
                                        <p:tav tm="100000">
                                          <p:val>
                                            <p:strVal val="#ppt_x"/>
                                          </p:val>
                                        </p:tav>
                                      </p:tavLst>
                                    </p:anim>
                                    <p:anim calcmode="lin" valueType="num">
                                      <p:cBhvr additive="base">
                                        <p:cTn id="2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marL="0" marR="0" lvl="0" indent="0" algn="ctr" defTabSz="914400" rtl="0" eaLnBrk="1" fontAlgn="base" latinLnBrk="0" hangingPunct="1">
              <a:lnSpc>
                <a:spcPct val="100000"/>
              </a:lnSpc>
              <a:spcBef>
                <a:spcPct val="20000"/>
              </a:spcBef>
              <a:spcAft>
                <a:spcPct val="0"/>
              </a:spcAft>
              <a:buClr>
                <a:srgbClr val="99FF99"/>
              </a:buClr>
              <a:buSzPct val="80000"/>
              <a:buFont typeface="Wingdings" pitchFamily="2" charset="2"/>
              <a:buNone/>
              <a:tabLst/>
              <a:defRPr/>
            </a:pPr>
            <a:r>
              <a:rPr kumimoji="0" lang="en-US" altLang="en-US" sz="4800" b="1" i="0" u="none" strike="noStrike" kern="1200" cap="none" spc="0" normalizeH="0" baseline="0" noProof="0" dirty="0">
                <a:ln>
                  <a:noFill/>
                </a:ln>
                <a:solidFill>
                  <a:srgbClr val="741112"/>
                </a:solidFill>
                <a:effectLst/>
                <a:uLnTx/>
                <a:uFillTx/>
                <a:latin typeface="Calibri" panose="020F0502020204030204" pitchFamily="34" charset="0"/>
                <a:ea typeface="+mn-ea"/>
                <a:cs typeface="Calibri" panose="020F0502020204030204" pitchFamily="34" charset="0"/>
              </a:rPr>
              <a:t>Proposed Pedestrian Facilities</a:t>
            </a:r>
            <a:endParaRPr kumimoji="0" lang="en-US" altLang="en-US" sz="4800" b="0" i="0" u="none" strike="noStrike" kern="0" cap="none" spc="0" normalizeH="0" baseline="0" noProof="0" dirty="0">
              <a:ln>
                <a:noFill/>
              </a:ln>
              <a:solidFill>
                <a:srgbClr val="741112"/>
              </a:solidFill>
              <a:effectLst/>
              <a:uLnTx/>
              <a:uFillTx/>
              <a:latin typeface="Calibri" panose="020F0502020204030204" pitchFamily="34" charset="0"/>
              <a:ea typeface="+mn-ea"/>
              <a:cs typeface="Calibri" panose="020F0502020204030204" pitchFamily="34" charset="0"/>
            </a:endParaRPr>
          </a:p>
        </p:txBody>
      </p:sp>
      <p:sp>
        <p:nvSpPr>
          <p:cNvPr id="7" name="Rectangle 4"/>
          <p:cNvSpPr>
            <a:spLocks noChangeArrowheads="1"/>
          </p:cNvSpPr>
          <p:nvPr/>
        </p:nvSpPr>
        <p:spPr bwMode="auto">
          <a:xfrm>
            <a:off x="406400" y="1628775"/>
            <a:ext cx="851535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Arial" charset="0"/>
              </a:defRPr>
            </a:lvl1pPr>
            <a:lvl2pPr marL="742950" indent="-285750">
              <a:spcBef>
                <a:spcPct val="20000"/>
              </a:spcBef>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Arial" charset="0"/>
              </a:defRPr>
            </a:lvl2pPr>
            <a:lvl3pPr marL="1143000" indent="-228600">
              <a:spcBef>
                <a:spcPct val="20000"/>
              </a:spcBef>
              <a:buClr>
                <a:schemeClr val="accent2"/>
              </a:buClr>
              <a:buChar char="•"/>
              <a:defRPr sz="2400">
                <a:solidFill>
                  <a:schemeClr val="tx1"/>
                </a:solidFill>
                <a:effectLst>
                  <a:outerShdw blurRad="38100" dist="38100" dir="2700000" algn="tl">
                    <a:srgbClr val="000000"/>
                  </a:outerShdw>
                </a:effectLst>
                <a:latin typeface="Arial" charset="0"/>
              </a:defRPr>
            </a:lvl3pPr>
            <a:lvl4pPr marL="1600200" indent="-228600">
              <a:spcBef>
                <a:spcPct val="20000"/>
              </a:spcBef>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Arial" charset="0"/>
              </a:defRPr>
            </a:lvl4pPr>
            <a:lvl5pPr marL="2057400" indent="-228600">
              <a:spcBef>
                <a:spcPct val="20000"/>
              </a:spcBef>
              <a:buClr>
                <a:schemeClr val="hlink"/>
              </a:buClr>
              <a:buChar char="•"/>
              <a:defRPr sz="2000">
                <a:solidFill>
                  <a:schemeClr val="tx1"/>
                </a:solidFill>
                <a:effectLst>
                  <a:outerShdw blurRad="38100" dist="38100" dir="2700000" algn="tl">
                    <a:srgbClr val="000000"/>
                  </a:outerShdw>
                </a:effectLst>
                <a:latin typeface="Arial" charset="0"/>
              </a:defRPr>
            </a:lvl5pPr>
            <a:lvl6pPr marL="2514600" indent="-22860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Arial" charset="0"/>
              </a:defRPr>
            </a:lvl6pPr>
            <a:lvl7pPr marL="2971800" indent="-22860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Arial" charset="0"/>
              </a:defRPr>
            </a:lvl7pPr>
            <a:lvl8pPr marL="3429000" indent="-22860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Arial" charset="0"/>
              </a:defRPr>
            </a:lvl8pPr>
            <a:lvl9pPr marL="3886200" indent="-22860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Arial" charset="0"/>
              </a:defRPr>
            </a:lvl9pPr>
          </a:lstStyle>
          <a:p>
            <a:pPr marL="342900" marR="0" lvl="0" indent="-342900" algn="l" defTabSz="914400" rtl="0" eaLnBrk="1" fontAlgn="base" latinLnBrk="0" hangingPunct="1">
              <a:lnSpc>
                <a:spcPct val="100000"/>
              </a:lnSpc>
              <a:spcBef>
                <a:spcPct val="20000"/>
              </a:spcBef>
              <a:spcAft>
                <a:spcPct val="0"/>
              </a:spcAft>
              <a:buClr>
                <a:srgbClr val="CCECFF">
                  <a:lumMod val="90000"/>
                </a:srgbClr>
              </a:buClr>
              <a:buSzPct val="80000"/>
              <a:buFont typeface="Wingdings" pitchFamily="2" charset="2"/>
              <a:buChar char="§"/>
              <a:tabLst/>
              <a:defRPr/>
            </a:pPr>
            <a:endParaRPr kumimoji="0" lang="en-US" alt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n-ea"/>
              <a:cs typeface="+mn-cs"/>
            </a:endParaRPr>
          </a:p>
        </p:txBody>
      </p:sp>
      <p:pic>
        <p:nvPicPr>
          <p:cNvPr id="4" name="Picture 3">
            <a:extLst>
              <a:ext uri="{FF2B5EF4-FFF2-40B4-BE49-F238E27FC236}">
                <a16:creationId xmlns:a16="http://schemas.microsoft.com/office/drawing/2014/main" id="{C6FE0684-1BD8-C8E6-1FF9-BC61AA09B214}"/>
              </a:ext>
            </a:extLst>
          </p:cNvPr>
          <p:cNvPicPr>
            <a:picLocks noChangeAspect="1"/>
          </p:cNvPicPr>
          <p:nvPr/>
        </p:nvPicPr>
        <p:blipFill>
          <a:blip r:embed="rId4"/>
          <a:stretch>
            <a:fillRect/>
          </a:stretch>
        </p:blipFill>
        <p:spPr>
          <a:xfrm>
            <a:off x="321495" y="656692"/>
            <a:ext cx="8379924" cy="5150104"/>
          </a:xfrm>
          <a:prstGeom prst="rect">
            <a:avLst/>
          </a:prstGeom>
        </p:spPr>
      </p:pic>
      <p:cxnSp>
        <p:nvCxnSpPr>
          <p:cNvPr id="10" name="Straight Arrow Connector 9">
            <a:extLst>
              <a:ext uri="{FF2B5EF4-FFF2-40B4-BE49-F238E27FC236}">
                <a16:creationId xmlns:a16="http://schemas.microsoft.com/office/drawing/2014/main" id="{3AE632B4-90D8-6879-98AF-5DDC3414ACF8}"/>
              </a:ext>
            </a:extLst>
          </p:cNvPr>
          <p:cNvCxnSpPr/>
          <p:nvPr/>
        </p:nvCxnSpPr>
        <p:spPr>
          <a:xfrm flipH="1">
            <a:off x="6876256" y="2024844"/>
            <a:ext cx="288032" cy="684076"/>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F692AA4-F731-A90D-736B-4A95BA491DEC}"/>
              </a:ext>
            </a:extLst>
          </p:cNvPr>
          <p:cNvCxnSpPr/>
          <p:nvPr/>
        </p:nvCxnSpPr>
        <p:spPr>
          <a:xfrm flipH="1">
            <a:off x="6912260" y="2067647"/>
            <a:ext cx="252028" cy="2477477"/>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E336FA4-5B8E-9110-7C23-F4A22B69CE63}"/>
              </a:ext>
            </a:extLst>
          </p:cNvPr>
          <p:cNvCxnSpPr>
            <a:cxnSpLocks/>
          </p:cNvCxnSpPr>
          <p:nvPr/>
        </p:nvCxnSpPr>
        <p:spPr>
          <a:xfrm>
            <a:off x="1475656" y="2067647"/>
            <a:ext cx="504056" cy="893301"/>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D5BF052-F74B-0F6D-095F-20B06BFB07E9}"/>
              </a:ext>
            </a:extLst>
          </p:cNvPr>
          <p:cNvSpPr txBox="1"/>
          <p:nvPr/>
        </p:nvSpPr>
        <p:spPr>
          <a:xfrm>
            <a:off x="6264188" y="1659051"/>
            <a:ext cx="2160240" cy="369332"/>
          </a:xfrm>
          <a:prstGeom prst="rect">
            <a:avLst/>
          </a:prstGeom>
          <a:noFill/>
        </p:spPr>
        <p:txBody>
          <a:bodyPr wrap="square" rtlCol="0">
            <a:spAutoFit/>
          </a:bodyPr>
          <a:lstStyle/>
          <a:p>
            <a:r>
              <a:rPr lang="en-US" dirty="0">
                <a:solidFill>
                  <a:srgbClr val="FFFF00"/>
                </a:solidFill>
              </a:rPr>
              <a:t>Proposed Sidewalk</a:t>
            </a:r>
          </a:p>
        </p:txBody>
      </p:sp>
      <p:sp>
        <p:nvSpPr>
          <p:cNvPr id="24" name="TextBox 23">
            <a:extLst>
              <a:ext uri="{FF2B5EF4-FFF2-40B4-BE49-F238E27FC236}">
                <a16:creationId xmlns:a16="http://schemas.microsoft.com/office/drawing/2014/main" id="{B8AA7703-969B-07DF-DCEC-DE4BBB1B60B7}"/>
              </a:ext>
            </a:extLst>
          </p:cNvPr>
          <p:cNvSpPr txBox="1"/>
          <p:nvPr/>
        </p:nvSpPr>
        <p:spPr>
          <a:xfrm>
            <a:off x="557554" y="1716630"/>
            <a:ext cx="2160240" cy="369332"/>
          </a:xfrm>
          <a:prstGeom prst="rect">
            <a:avLst/>
          </a:prstGeom>
          <a:noFill/>
        </p:spPr>
        <p:txBody>
          <a:bodyPr wrap="square" rtlCol="0">
            <a:spAutoFit/>
          </a:bodyPr>
          <a:lstStyle/>
          <a:p>
            <a:r>
              <a:rPr lang="en-US" dirty="0">
                <a:solidFill>
                  <a:srgbClr val="FFFF00"/>
                </a:solidFill>
              </a:rPr>
              <a:t>Proposed Sidewalk</a:t>
            </a:r>
          </a:p>
        </p:txBody>
      </p:sp>
    </p:spTree>
    <p:custDataLst>
      <p:tags r:id="rId1"/>
    </p:custDataLst>
  </p:cSld>
  <p:clrMapOvr>
    <a:masterClrMapping/>
  </p:clrMapOvr>
  <p:transition advTm="24406"/>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Right of Way (ROW)</a:t>
            </a:r>
          </a:p>
        </p:txBody>
      </p:sp>
      <p:sp>
        <p:nvSpPr>
          <p:cNvPr id="7" name="Text Box 6">
            <a:extLst>
              <a:ext uri="{FF2B5EF4-FFF2-40B4-BE49-F238E27FC236}">
                <a16:creationId xmlns:a16="http://schemas.microsoft.com/office/drawing/2014/main" id="{1D421EA4-B9BB-4C81-9EA1-2C2B949D5BEB}"/>
              </a:ext>
            </a:extLst>
          </p:cNvPr>
          <p:cNvSpPr txBox="1">
            <a:spLocks noChangeArrowheads="1"/>
          </p:cNvSpPr>
          <p:nvPr/>
        </p:nvSpPr>
        <p:spPr bwMode="auto">
          <a:xfrm>
            <a:off x="457200" y="6169968"/>
            <a:ext cx="1828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hlink"/>
              </a:buClr>
              <a:buSzPct val="80000"/>
              <a:buFont typeface="Wingdings" pitchFamily="2" charset="2"/>
              <a:buChar char="Ø"/>
              <a:defRPr sz="3200">
                <a:solidFill>
                  <a:schemeClr val="tx1"/>
                </a:solidFill>
                <a:latin typeface="Arial"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charset="0"/>
              </a:defRPr>
            </a:lvl2pPr>
            <a:lvl3pPr marL="1143000" indent="-228600">
              <a:spcBef>
                <a:spcPct val="20000"/>
              </a:spcBef>
              <a:buClr>
                <a:schemeClr val="accent2"/>
              </a:buClr>
              <a:buChar char="•"/>
              <a:defRPr sz="2400">
                <a:solidFill>
                  <a:schemeClr val="tx1"/>
                </a:solidFill>
                <a:latin typeface="Arial"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charset="0"/>
              </a:defRPr>
            </a:lvl4pPr>
            <a:lvl5pPr marL="2057400" indent="-228600">
              <a:spcBef>
                <a:spcPct val="20000"/>
              </a:spcBef>
              <a:buClr>
                <a:schemeClr val="hlink"/>
              </a:buClr>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defRPr>
            </a:lvl9pPr>
          </a:lstStyle>
          <a:p>
            <a:pPr algn="ctr">
              <a:spcBef>
                <a:spcPct val="50000"/>
              </a:spcBef>
              <a:buClrTx/>
              <a:buSzTx/>
              <a:buFontTx/>
              <a:buNone/>
            </a:pPr>
            <a:r>
              <a:rPr lang="en-US" altLang="en-US" sz="2400" b="1" dirty="0">
                <a:solidFill>
                  <a:srgbClr val="741112"/>
                </a:solidFill>
                <a:latin typeface="Calibri" panose="020F0502020204030204" pitchFamily="34" charset="0"/>
                <a:cs typeface="Calibri" panose="020F0502020204030204" pitchFamily="34" charset="0"/>
              </a:rPr>
              <a:t>See Handout</a:t>
            </a:r>
          </a:p>
        </p:txBody>
      </p:sp>
      <p:graphicFrame>
        <p:nvGraphicFramePr>
          <p:cNvPr id="9" name="Content Placeholder 1">
            <a:extLst>
              <a:ext uri="{FF2B5EF4-FFF2-40B4-BE49-F238E27FC236}">
                <a16:creationId xmlns:a16="http://schemas.microsoft.com/office/drawing/2014/main" id="{18D08FC0-B75A-43A9-8F1E-E574FE8728C3}"/>
              </a:ext>
            </a:extLst>
          </p:cNvPr>
          <p:cNvGraphicFramePr>
            <a:graphicFrameLocks noGrp="1"/>
          </p:cNvGraphicFramePr>
          <p:nvPr>
            <p:ph sz="quarter" idx="2"/>
            <p:extLst>
              <p:ext uri="{D42A27DB-BD31-4B8C-83A1-F6EECF244321}">
                <p14:modId xmlns:p14="http://schemas.microsoft.com/office/powerpoint/2010/main" val="506853804"/>
              </p:ext>
            </p:extLst>
          </p:nvPr>
        </p:nvGraphicFramePr>
        <p:xfrm>
          <a:off x="457200" y="1371600"/>
          <a:ext cx="8229600" cy="4114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cSld>
  <p:clrMapOvr>
    <a:masterClrMapping/>
  </p:clrMapOvr>
  <p:transition advTm="52123"/>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Encroachments</a:t>
            </a:r>
          </a:p>
        </p:txBody>
      </p:sp>
      <p:sp>
        <p:nvSpPr>
          <p:cNvPr id="7" name="Text Box 6">
            <a:extLst>
              <a:ext uri="{FF2B5EF4-FFF2-40B4-BE49-F238E27FC236}">
                <a16:creationId xmlns:a16="http://schemas.microsoft.com/office/drawing/2014/main" id="{08F7B2D0-14A4-4B12-8A61-130F4ECB49EA}"/>
              </a:ext>
            </a:extLst>
          </p:cNvPr>
          <p:cNvSpPr txBox="1">
            <a:spLocks noChangeArrowheads="1"/>
          </p:cNvSpPr>
          <p:nvPr/>
        </p:nvSpPr>
        <p:spPr bwMode="auto">
          <a:xfrm>
            <a:off x="457200" y="6169968"/>
            <a:ext cx="1828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hlink"/>
              </a:buClr>
              <a:buSzPct val="80000"/>
              <a:buFont typeface="Wingdings" pitchFamily="2" charset="2"/>
              <a:buChar char="Ø"/>
              <a:defRPr sz="3200">
                <a:solidFill>
                  <a:schemeClr val="tx1"/>
                </a:solidFill>
                <a:latin typeface="Arial"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charset="0"/>
              </a:defRPr>
            </a:lvl2pPr>
            <a:lvl3pPr marL="1143000" indent="-228600">
              <a:spcBef>
                <a:spcPct val="20000"/>
              </a:spcBef>
              <a:buClr>
                <a:schemeClr val="accent2"/>
              </a:buClr>
              <a:buChar char="•"/>
              <a:defRPr sz="2400">
                <a:solidFill>
                  <a:schemeClr val="tx1"/>
                </a:solidFill>
                <a:latin typeface="Arial"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charset="0"/>
              </a:defRPr>
            </a:lvl4pPr>
            <a:lvl5pPr marL="2057400" indent="-228600">
              <a:spcBef>
                <a:spcPct val="20000"/>
              </a:spcBef>
              <a:buClr>
                <a:schemeClr val="hlink"/>
              </a:buClr>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defRPr>
            </a:lvl9pPr>
          </a:lstStyle>
          <a:p>
            <a:pPr algn="ctr">
              <a:spcBef>
                <a:spcPct val="50000"/>
              </a:spcBef>
              <a:buClrTx/>
              <a:buSzTx/>
              <a:buFontTx/>
              <a:buNone/>
            </a:pPr>
            <a:r>
              <a:rPr lang="en-US" altLang="en-US" sz="2400" b="1" dirty="0">
                <a:solidFill>
                  <a:srgbClr val="741112"/>
                </a:solidFill>
                <a:latin typeface="Calibri" panose="020F0502020204030204" pitchFamily="34" charset="0"/>
                <a:cs typeface="Calibri" panose="020F0502020204030204" pitchFamily="34" charset="0"/>
              </a:rPr>
              <a:t>See Handout</a:t>
            </a:r>
          </a:p>
        </p:txBody>
      </p:sp>
      <p:graphicFrame>
        <p:nvGraphicFramePr>
          <p:cNvPr id="9" name="Diagram 8">
            <a:extLst>
              <a:ext uri="{FF2B5EF4-FFF2-40B4-BE49-F238E27FC236}">
                <a16:creationId xmlns:a16="http://schemas.microsoft.com/office/drawing/2014/main" id="{3377537D-9866-4010-9B33-2281F971D09D}"/>
              </a:ext>
            </a:extLst>
          </p:cNvPr>
          <p:cNvGraphicFramePr/>
          <p:nvPr>
            <p:extLst>
              <p:ext uri="{D42A27DB-BD31-4B8C-83A1-F6EECF244321}">
                <p14:modId xmlns:p14="http://schemas.microsoft.com/office/powerpoint/2010/main" val="1467711297"/>
              </p:ext>
            </p:extLst>
          </p:nvPr>
        </p:nvGraphicFramePr>
        <p:xfrm>
          <a:off x="457200" y="1143000"/>
          <a:ext cx="8229600" cy="49323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476244948"/>
      </p:ext>
    </p:extLst>
  </p:cSld>
  <p:clrMapOvr>
    <a:masterClrMapping/>
  </p:clrMapOvr>
  <p:transition advTm="52123"/>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Utility Coordination</a:t>
            </a:r>
          </a:p>
        </p:txBody>
      </p:sp>
      <p:sp>
        <p:nvSpPr>
          <p:cNvPr id="10" name="Rectangle 3"/>
          <p:cNvSpPr txBox="1">
            <a:spLocks noChangeArrowheads="1"/>
          </p:cNvSpPr>
          <p:nvPr/>
        </p:nvSpPr>
        <p:spPr>
          <a:xfrm>
            <a:off x="4114800" y="1142999"/>
            <a:ext cx="4663440" cy="4754880"/>
          </a:xfrm>
          <a:prstGeom prst="rect">
            <a:avLst/>
          </a:prstGeom>
        </p:spPr>
        <p:txBody>
          <a:bodyPr vert="horz" lIns="91440" tIns="91440" rIns="91440" bIns="91440" anchor="ctr" anchorCtr="0">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0" indent="0" algn="ctr" fontAlgn="auto">
              <a:spcBef>
                <a:spcPts val="0"/>
              </a:spcBef>
              <a:spcAft>
                <a:spcPts val="600"/>
              </a:spcAft>
              <a:buClr>
                <a:schemeClr val="tx1"/>
              </a:buClr>
              <a:buNone/>
              <a:defRPr/>
            </a:pPr>
            <a:r>
              <a:rPr lang="en-US" altLang="en-US" b="1" dirty="0">
                <a:solidFill>
                  <a:srgbClr val="2E6A8C"/>
                </a:solidFill>
                <a:latin typeface="Calibri" panose="020F0502020204030204" pitchFamily="34" charset="0"/>
                <a:cs typeface="Calibri" panose="020F0502020204030204" pitchFamily="34" charset="0"/>
              </a:rPr>
              <a:t>Montana Dakota Utilities</a:t>
            </a:r>
          </a:p>
          <a:p>
            <a:pPr marL="0" indent="0" algn="ctr" fontAlgn="auto">
              <a:spcBef>
                <a:spcPts val="0"/>
              </a:spcBef>
              <a:spcAft>
                <a:spcPts val="600"/>
              </a:spcAft>
              <a:buClr>
                <a:schemeClr val="tx1"/>
              </a:buClr>
              <a:buNone/>
              <a:defRPr/>
            </a:pPr>
            <a:r>
              <a:rPr lang="en-US" altLang="en-US" b="1" dirty="0">
                <a:solidFill>
                  <a:srgbClr val="2E6A8C"/>
                </a:solidFill>
                <a:latin typeface="Calibri" panose="020F0502020204030204" pitchFamily="34" charset="0"/>
                <a:cs typeface="Calibri" panose="020F0502020204030204" pitchFamily="34" charset="0"/>
              </a:rPr>
              <a:t>Black Hills Energy</a:t>
            </a:r>
          </a:p>
          <a:p>
            <a:pPr marL="0" indent="0" algn="ctr" fontAlgn="auto">
              <a:spcBef>
                <a:spcPts val="0"/>
              </a:spcBef>
              <a:spcAft>
                <a:spcPts val="600"/>
              </a:spcAft>
              <a:buClr>
                <a:schemeClr val="tx1"/>
              </a:buClr>
              <a:buNone/>
              <a:defRPr/>
            </a:pPr>
            <a:r>
              <a:rPr lang="en-US" altLang="en-US" b="1" dirty="0">
                <a:solidFill>
                  <a:srgbClr val="2E6A8C"/>
                </a:solidFill>
                <a:latin typeface="Calibri" panose="020F0502020204030204" pitchFamily="34" charset="0"/>
                <a:cs typeface="Calibri" panose="020F0502020204030204" pitchFamily="34" charset="0"/>
              </a:rPr>
              <a:t>Lumen/Century Link</a:t>
            </a:r>
          </a:p>
          <a:p>
            <a:pPr marL="0" indent="0" algn="ctr" fontAlgn="auto">
              <a:spcBef>
                <a:spcPts val="0"/>
              </a:spcBef>
              <a:spcAft>
                <a:spcPts val="600"/>
              </a:spcAft>
              <a:buClr>
                <a:schemeClr val="tx1"/>
              </a:buClr>
              <a:buNone/>
              <a:defRPr/>
            </a:pPr>
            <a:r>
              <a:rPr lang="en-US" altLang="en-US" b="1" dirty="0">
                <a:solidFill>
                  <a:srgbClr val="2E6A8C"/>
                </a:solidFill>
                <a:latin typeface="Calibri" panose="020F0502020204030204" pitchFamily="34" charset="0"/>
                <a:cs typeface="Calibri" panose="020F0502020204030204" pitchFamily="34" charset="0"/>
              </a:rPr>
              <a:t>City of Rapid City</a:t>
            </a:r>
          </a:p>
          <a:p>
            <a:pPr marL="0" indent="0" algn="ctr" fontAlgn="auto">
              <a:spcBef>
                <a:spcPts val="0"/>
              </a:spcBef>
              <a:spcAft>
                <a:spcPts val="600"/>
              </a:spcAft>
              <a:buClr>
                <a:schemeClr val="tx1"/>
              </a:buClr>
              <a:buNone/>
              <a:defRPr/>
            </a:pPr>
            <a:r>
              <a:rPr lang="en-US" altLang="en-US" b="1" dirty="0">
                <a:solidFill>
                  <a:srgbClr val="2E6A8C"/>
                </a:solidFill>
                <a:latin typeface="Calibri" panose="020F0502020204030204" pitchFamily="34" charset="0"/>
                <a:cs typeface="Calibri" panose="020F0502020204030204" pitchFamily="34" charset="0"/>
              </a:rPr>
              <a:t>SDN Communications</a:t>
            </a:r>
          </a:p>
        </p:txBody>
      </p:sp>
      <p:sp>
        <p:nvSpPr>
          <p:cNvPr id="6" name="Text Box 6">
            <a:extLst>
              <a:ext uri="{FF2B5EF4-FFF2-40B4-BE49-F238E27FC236}">
                <a16:creationId xmlns:a16="http://schemas.microsoft.com/office/drawing/2014/main" id="{EBCE8ADA-C7D1-4AAB-89F7-4BAF01EE9C8B}"/>
              </a:ext>
            </a:extLst>
          </p:cNvPr>
          <p:cNvSpPr txBox="1">
            <a:spLocks noChangeArrowheads="1"/>
          </p:cNvSpPr>
          <p:nvPr/>
        </p:nvSpPr>
        <p:spPr bwMode="auto">
          <a:xfrm>
            <a:off x="457200" y="6169968"/>
            <a:ext cx="1828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hlink"/>
              </a:buClr>
              <a:buSzPct val="80000"/>
              <a:buFont typeface="Wingdings" pitchFamily="2" charset="2"/>
              <a:buChar char="Ø"/>
              <a:defRPr sz="3200">
                <a:solidFill>
                  <a:schemeClr val="tx1"/>
                </a:solidFill>
                <a:latin typeface="Arial"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charset="0"/>
              </a:defRPr>
            </a:lvl2pPr>
            <a:lvl3pPr marL="1143000" indent="-228600">
              <a:spcBef>
                <a:spcPct val="20000"/>
              </a:spcBef>
              <a:buClr>
                <a:schemeClr val="accent2"/>
              </a:buClr>
              <a:buChar char="•"/>
              <a:defRPr sz="2400">
                <a:solidFill>
                  <a:schemeClr val="tx1"/>
                </a:solidFill>
                <a:latin typeface="Arial"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charset="0"/>
              </a:defRPr>
            </a:lvl4pPr>
            <a:lvl5pPr marL="2057400" indent="-228600">
              <a:spcBef>
                <a:spcPct val="20000"/>
              </a:spcBef>
              <a:buClr>
                <a:schemeClr val="hlink"/>
              </a:buClr>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defRPr>
            </a:lvl9pPr>
          </a:lstStyle>
          <a:p>
            <a:pPr algn="ctr">
              <a:spcBef>
                <a:spcPct val="50000"/>
              </a:spcBef>
              <a:buClrTx/>
              <a:buSzTx/>
              <a:buFontTx/>
              <a:buNone/>
            </a:pPr>
            <a:r>
              <a:rPr lang="en-US" altLang="en-US" sz="2400" b="1" dirty="0">
                <a:solidFill>
                  <a:srgbClr val="741112"/>
                </a:solidFill>
                <a:latin typeface="Calibri" panose="020F0502020204030204" pitchFamily="34" charset="0"/>
                <a:cs typeface="Calibri" panose="020F0502020204030204" pitchFamily="34" charset="0"/>
              </a:rPr>
              <a:t>See Handout</a:t>
            </a:r>
          </a:p>
        </p:txBody>
      </p:sp>
      <p:grpSp>
        <p:nvGrpSpPr>
          <p:cNvPr id="2" name="Group 1">
            <a:extLst>
              <a:ext uri="{FF2B5EF4-FFF2-40B4-BE49-F238E27FC236}">
                <a16:creationId xmlns:a16="http://schemas.microsoft.com/office/drawing/2014/main" id="{CD48B663-03E4-4527-A5FC-94C7149A2F49}"/>
              </a:ext>
            </a:extLst>
          </p:cNvPr>
          <p:cNvGrpSpPr>
            <a:grpSpLocks/>
          </p:cNvGrpSpPr>
          <p:nvPr/>
        </p:nvGrpSpPr>
        <p:grpSpPr>
          <a:xfrm>
            <a:off x="914400" y="1143005"/>
            <a:ext cx="3200400" cy="2374611"/>
            <a:chOff x="1028687" y="1028712"/>
            <a:chExt cx="8714740" cy="8229600"/>
          </a:xfrm>
        </p:grpSpPr>
        <p:sp>
          <p:nvSpPr>
            <p:cNvPr id="8" name="object 4">
              <a:extLst>
                <a:ext uri="{FF2B5EF4-FFF2-40B4-BE49-F238E27FC236}">
                  <a16:creationId xmlns:a16="http://schemas.microsoft.com/office/drawing/2014/main" id="{8D6EDC6B-705A-4EAC-80EB-29A91E04DDC7}"/>
                </a:ext>
              </a:extLst>
            </p:cNvPr>
            <p:cNvSpPr/>
            <p:nvPr/>
          </p:nvSpPr>
          <p:spPr>
            <a:xfrm>
              <a:off x="1028687" y="1028712"/>
              <a:ext cx="8714740" cy="8229600"/>
            </a:xfrm>
            <a:custGeom>
              <a:avLst/>
              <a:gdLst/>
              <a:ahLst/>
              <a:cxnLst/>
              <a:rect l="l" t="t" r="r" b="b"/>
              <a:pathLst>
                <a:path w="8714740" h="8229600">
                  <a:moveTo>
                    <a:pt x="8714422" y="4114825"/>
                  </a:moveTo>
                  <a:lnTo>
                    <a:pt x="8096250" y="3611295"/>
                  </a:lnTo>
                  <a:lnTo>
                    <a:pt x="8096250" y="0"/>
                  </a:lnTo>
                  <a:lnTo>
                    <a:pt x="0" y="0"/>
                  </a:lnTo>
                  <a:lnTo>
                    <a:pt x="0" y="8229600"/>
                  </a:lnTo>
                  <a:lnTo>
                    <a:pt x="8096250" y="8229600"/>
                  </a:lnTo>
                  <a:lnTo>
                    <a:pt x="8096250" y="4618367"/>
                  </a:lnTo>
                  <a:lnTo>
                    <a:pt x="8714422" y="4114825"/>
                  </a:lnTo>
                  <a:close/>
                </a:path>
              </a:pathLst>
            </a:custGeom>
            <a:solidFill>
              <a:srgbClr val="2E6A8C"/>
            </a:solidFill>
          </p:spPr>
          <p:txBody>
            <a:bodyPr wrap="square" lIns="0" tIns="0" rIns="0" bIns="0" rtlCol="0" anchor="ctr"/>
            <a:lstStyle/>
            <a:p>
              <a:endParaRPr dirty="0"/>
            </a:p>
          </p:txBody>
        </p:sp>
        <p:sp>
          <p:nvSpPr>
            <p:cNvPr id="11" name="object 3">
              <a:extLst>
                <a:ext uri="{FF2B5EF4-FFF2-40B4-BE49-F238E27FC236}">
                  <a16:creationId xmlns:a16="http://schemas.microsoft.com/office/drawing/2014/main" id="{7FDF78E9-9445-4555-8BF5-0508E2AEB365}"/>
                </a:ext>
              </a:extLst>
            </p:cNvPr>
            <p:cNvSpPr txBox="1">
              <a:spLocks/>
            </p:cNvSpPr>
            <p:nvPr/>
          </p:nvSpPr>
          <p:spPr>
            <a:xfrm>
              <a:off x="1028687" y="2588437"/>
              <a:ext cx="7967762" cy="5119920"/>
            </a:xfrm>
            <a:prstGeom prst="rect">
              <a:avLst/>
            </a:prstGeom>
          </p:spPr>
          <p:txBody>
            <a:bodyPr vert="horz" wrap="square" lIns="91440" tIns="91440" rIns="91440" bIns="91440" rtlCol="0" anchor="ctr">
              <a:spAutoFit/>
            </a:bodyPr>
            <a:lstStyle>
              <a:lvl1pPr>
                <a:defRPr sz="6500" b="1" i="0">
                  <a:solidFill>
                    <a:srgbClr val="741112"/>
                  </a:solidFill>
                  <a:latin typeface="Calibri"/>
                  <a:ea typeface="+mj-ea"/>
                  <a:cs typeface="Calibri"/>
                </a:defRPr>
              </a:lvl1pPr>
            </a:lstStyle>
            <a:p>
              <a:pPr marL="12700" algn="ctr">
                <a:spcBef>
                  <a:spcPts val="100"/>
                </a:spcBef>
              </a:pPr>
              <a:r>
                <a:rPr lang="en-US" sz="2800" kern="0" dirty="0">
                  <a:solidFill>
                    <a:srgbClr val="FFFFFF"/>
                  </a:solidFill>
                </a:rPr>
                <a:t>Some Utilities may need to be relocated</a:t>
              </a:r>
            </a:p>
          </p:txBody>
        </p:sp>
      </p:grpSp>
      <p:grpSp>
        <p:nvGrpSpPr>
          <p:cNvPr id="12" name="Group 11">
            <a:extLst>
              <a:ext uri="{FF2B5EF4-FFF2-40B4-BE49-F238E27FC236}">
                <a16:creationId xmlns:a16="http://schemas.microsoft.com/office/drawing/2014/main" id="{4E68F2F3-D52B-45F1-A4F6-EBB71AACD3E4}"/>
              </a:ext>
            </a:extLst>
          </p:cNvPr>
          <p:cNvGrpSpPr>
            <a:grpSpLocks/>
          </p:cNvGrpSpPr>
          <p:nvPr/>
        </p:nvGrpSpPr>
        <p:grpSpPr>
          <a:xfrm>
            <a:off x="914399" y="3511296"/>
            <a:ext cx="3200401" cy="2374611"/>
            <a:chOff x="1028684" y="1028712"/>
            <a:chExt cx="8714743" cy="8229600"/>
          </a:xfrm>
        </p:grpSpPr>
        <p:sp>
          <p:nvSpPr>
            <p:cNvPr id="13" name="object 4">
              <a:extLst>
                <a:ext uri="{FF2B5EF4-FFF2-40B4-BE49-F238E27FC236}">
                  <a16:creationId xmlns:a16="http://schemas.microsoft.com/office/drawing/2014/main" id="{00DB181A-46F0-432F-B5C2-DA04C042C54C}"/>
                </a:ext>
              </a:extLst>
            </p:cNvPr>
            <p:cNvSpPr/>
            <p:nvPr/>
          </p:nvSpPr>
          <p:spPr>
            <a:xfrm>
              <a:off x="1028687" y="1028712"/>
              <a:ext cx="8714740" cy="8229600"/>
            </a:xfrm>
            <a:custGeom>
              <a:avLst/>
              <a:gdLst/>
              <a:ahLst/>
              <a:cxnLst/>
              <a:rect l="l" t="t" r="r" b="b"/>
              <a:pathLst>
                <a:path w="8714740" h="8229600">
                  <a:moveTo>
                    <a:pt x="8714422" y="4114825"/>
                  </a:moveTo>
                  <a:lnTo>
                    <a:pt x="8096250" y="3611295"/>
                  </a:lnTo>
                  <a:lnTo>
                    <a:pt x="8096250" y="0"/>
                  </a:lnTo>
                  <a:lnTo>
                    <a:pt x="0" y="0"/>
                  </a:lnTo>
                  <a:lnTo>
                    <a:pt x="0" y="8229600"/>
                  </a:lnTo>
                  <a:lnTo>
                    <a:pt x="8096250" y="8229600"/>
                  </a:lnTo>
                  <a:lnTo>
                    <a:pt x="8096250" y="4618367"/>
                  </a:lnTo>
                  <a:lnTo>
                    <a:pt x="8714422" y="4114825"/>
                  </a:lnTo>
                  <a:close/>
                </a:path>
              </a:pathLst>
            </a:custGeom>
            <a:solidFill>
              <a:srgbClr val="2E6A8C"/>
            </a:solidFill>
          </p:spPr>
          <p:txBody>
            <a:bodyPr wrap="square" lIns="0" tIns="0" rIns="0" bIns="0" rtlCol="0"/>
            <a:lstStyle/>
            <a:p>
              <a:endParaRPr/>
            </a:p>
          </p:txBody>
        </p:sp>
        <p:sp>
          <p:nvSpPr>
            <p:cNvPr id="14" name="object 3">
              <a:extLst>
                <a:ext uri="{FF2B5EF4-FFF2-40B4-BE49-F238E27FC236}">
                  <a16:creationId xmlns:a16="http://schemas.microsoft.com/office/drawing/2014/main" id="{ED1DB149-7436-49DD-AD56-764958F5520E}"/>
                </a:ext>
              </a:extLst>
            </p:cNvPr>
            <p:cNvSpPr txBox="1">
              <a:spLocks/>
            </p:cNvSpPr>
            <p:nvPr/>
          </p:nvSpPr>
          <p:spPr>
            <a:xfrm>
              <a:off x="1028684" y="1841798"/>
              <a:ext cx="7967763" cy="6613229"/>
            </a:xfrm>
            <a:prstGeom prst="rect">
              <a:avLst/>
            </a:prstGeom>
          </p:spPr>
          <p:txBody>
            <a:bodyPr vert="horz" wrap="square" lIns="91440" tIns="91440" rIns="91440" bIns="91440" rtlCol="0" anchor="ctr">
              <a:spAutoFit/>
            </a:bodyPr>
            <a:lstStyle>
              <a:lvl1pPr>
                <a:defRPr sz="6500" b="1" i="0">
                  <a:solidFill>
                    <a:srgbClr val="741112"/>
                  </a:solidFill>
                  <a:latin typeface="Calibri"/>
                  <a:ea typeface="+mj-ea"/>
                  <a:cs typeface="Calibri"/>
                </a:defRPr>
              </a:lvl1pPr>
            </a:lstStyle>
            <a:p>
              <a:pPr marL="12700" algn="ctr">
                <a:spcBef>
                  <a:spcPts val="100"/>
                </a:spcBef>
              </a:pPr>
              <a:r>
                <a:rPr lang="en-US" sz="2800" kern="0" dirty="0">
                  <a:solidFill>
                    <a:srgbClr val="FFFFFF"/>
                  </a:solidFill>
                </a:rPr>
                <a:t>Utility Companies negotiate easements with landowners</a:t>
              </a:r>
            </a:p>
          </p:txBody>
        </p:sp>
      </p:grpSp>
    </p:spTree>
    <p:extLst>
      <p:ext uri="{BB962C8B-B14F-4D97-AF65-F5344CB8AC3E}">
        <p14:creationId xmlns:p14="http://schemas.microsoft.com/office/powerpoint/2010/main" val="1058511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Utility Coordination</a:t>
            </a:r>
          </a:p>
        </p:txBody>
      </p:sp>
      <p:sp>
        <p:nvSpPr>
          <p:cNvPr id="10" name="Rectangle 3"/>
          <p:cNvSpPr txBox="1">
            <a:spLocks noChangeArrowheads="1"/>
          </p:cNvSpPr>
          <p:nvPr/>
        </p:nvSpPr>
        <p:spPr>
          <a:xfrm>
            <a:off x="4114800" y="1142999"/>
            <a:ext cx="4663440" cy="4754880"/>
          </a:xfrm>
          <a:prstGeom prst="rect">
            <a:avLst/>
          </a:prstGeom>
        </p:spPr>
        <p:txBody>
          <a:bodyPr vert="horz" lIns="91440" tIns="91440" rIns="91440" bIns="91440" anchor="ctr" anchorCtr="0">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0" indent="0" algn="ctr" fontAlgn="auto">
              <a:spcBef>
                <a:spcPts val="0"/>
              </a:spcBef>
              <a:spcAft>
                <a:spcPts val="600"/>
              </a:spcAft>
              <a:buClr>
                <a:schemeClr val="tx1"/>
              </a:buClr>
              <a:buNone/>
              <a:defRPr/>
            </a:pPr>
            <a:r>
              <a:rPr lang="en-US" altLang="en-US" b="1" dirty="0">
                <a:solidFill>
                  <a:srgbClr val="2E6A8C"/>
                </a:solidFill>
                <a:latin typeface="Calibri" panose="020F0502020204030204" pitchFamily="34" charset="0"/>
                <a:cs typeface="Calibri" panose="020F0502020204030204" pitchFamily="34" charset="0"/>
              </a:rPr>
              <a:t>Water Lines</a:t>
            </a:r>
          </a:p>
          <a:p>
            <a:pPr marL="0" indent="0" algn="ctr" fontAlgn="auto">
              <a:spcBef>
                <a:spcPts val="0"/>
              </a:spcBef>
              <a:spcAft>
                <a:spcPts val="600"/>
              </a:spcAft>
              <a:buClr>
                <a:schemeClr val="tx1"/>
              </a:buClr>
              <a:buNone/>
              <a:defRPr/>
            </a:pPr>
            <a:r>
              <a:rPr lang="en-US" altLang="en-US" b="1" dirty="0">
                <a:solidFill>
                  <a:srgbClr val="2E6A8C"/>
                </a:solidFill>
                <a:latin typeface="Calibri" panose="020F0502020204030204" pitchFamily="34" charset="0"/>
                <a:cs typeface="Calibri" panose="020F0502020204030204" pitchFamily="34" charset="0"/>
              </a:rPr>
              <a:t>Sanitary Sewer Lines</a:t>
            </a:r>
          </a:p>
          <a:p>
            <a:pPr marL="0" indent="0" algn="ctr" fontAlgn="auto">
              <a:spcBef>
                <a:spcPts val="0"/>
              </a:spcBef>
              <a:spcAft>
                <a:spcPts val="600"/>
              </a:spcAft>
              <a:buClr>
                <a:schemeClr val="tx1"/>
              </a:buClr>
              <a:buNone/>
              <a:defRPr/>
            </a:pPr>
            <a:r>
              <a:rPr lang="en-US" altLang="en-US" b="1" dirty="0">
                <a:solidFill>
                  <a:srgbClr val="2E6A8C"/>
                </a:solidFill>
                <a:latin typeface="Calibri" panose="020F0502020204030204" pitchFamily="34" charset="0"/>
                <a:cs typeface="Calibri" panose="020F0502020204030204" pitchFamily="34" charset="0"/>
              </a:rPr>
              <a:t>Septic Tanks</a:t>
            </a:r>
          </a:p>
          <a:p>
            <a:pPr marL="0" indent="0" algn="ctr" fontAlgn="auto">
              <a:spcBef>
                <a:spcPts val="0"/>
              </a:spcBef>
              <a:spcAft>
                <a:spcPts val="600"/>
              </a:spcAft>
              <a:buClr>
                <a:schemeClr val="tx1"/>
              </a:buClr>
              <a:buNone/>
              <a:defRPr/>
            </a:pPr>
            <a:r>
              <a:rPr lang="en-US" altLang="en-US" b="1" dirty="0">
                <a:solidFill>
                  <a:srgbClr val="2E6A8C"/>
                </a:solidFill>
                <a:latin typeface="Calibri" panose="020F0502020204030204" pitchFamily="34" charset="0"/>
                <a:cs typeface="Calibri" panose="020F0502020204030204" pitchFamily="34" charset="0"/>
              </a:rPr>
              <a:t>Underground Storage Tanks</a:t>
            </a:r>
          </a:p>
          <a:p>
            <a:pPr marL="0" indent="0" algn="ctr" fontAlgn="auto">
              <a:spcBef>
                <a:spcPts val="0"/>
              </a:spcBef>
              <a:spcAft>
                <a:spcPts val="600"/>
              </a:spcAft>
              <a:buClr>
                <a:schemeClr val="tx1"/>
              </a:buClr>
              <a:buNone/>
              <a:defRPr/>
            </a:pPr>
            <a:r>
              <a:rPr lang="en-US" altLang="en-US" b="1" dirty="0">
                <a:solidFill>
                  <a:srgbClr val="2E6A8C"/>
                </a:solidFill>
                <a:latin typeface="Calibri" panose="020F0502020204030204" pitchFamily="34" charset="0"/>
                <a:cs typeface="Calibri" panose="020F0502020204030204" pitchFamily="34" charset="0"/>
              </a:rPr>
              <a:t>Underground Power Lines</a:t>
            </a:r>
          </a:p>
        </p:txBody>
      </p:sp>
      <p:sp>
        <p:nvSpPr>
          <p:cNvPr id="6" name="Text Box 6">
            <a:extLst>
              <a:ext uri="{FF2B5EF4-FFF2-40B4-BE49-F238E27FC236}">
                <a16:creationId xmlns:a16="http://schemas.microsoft.com/office/drawing/2014/main" id="{EBCE8ADA-C7D1-4AAB-89F7-4BAF01EE9C8B}"/>
              </a:ext>
            </a:extLst>
          </p:cNvPr>
          <p:cNvSpPr txBox="1">
            <a:spLocks noChangeArrowheads="1"/>
          </p:cNvSpPr>
          <p:nvPr/>
        </p:nvSpPr>
        <p:spPr bwMode="auto">
          <a:xfrm>
            <a:off x="457200" y="6169968"/>
            <a:ext cx="1828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hlink"/>
              </a:buClr>
              <a:buSzPct val="80000"/>
              <a:buFont typeface="Wingdings" pitchFamily="2" charset="2"/>
              <a:buChar char="Ø"/>
              <a:defRPr sz="3200">
                <a:solidFill>
                  <a:schemeClr val="tx1"/>
                </a:solidFill>
                <a:latin typeface="Arial"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charset="0"/>
              </a:defRPr>
            </a:lvl2pPr>
            <a:lvl3pPr marL="1143000" indent="-228600">
              <a:spcBef>
                <a:spcPct val="20000"/>
              </a:spcBef>
              <a:buClr>
                <a:schemeClr val="accent2"/>
              </a:buClr>
              <a:buChar char="•"/>
              <a:defRPr sz="2400">
                <a:solidFill>
                  <a:schemeClr val="tx1"/>
                </a:solidFill>
                <a:latin typeface="Arial"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charset="0"/>
              </a:defRPr>
            </a:lvl4pPr>
            <a:lvl5pPr marL="2057400" indent="-228600">
              <a:spcBef>
                <a:spcPct val="20000"/>
              </a:spcBef>
              <a:buClr>
                <a:schemeClr val="hlink"/>
              </a:buClr>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defRPr>
            </a:lvl9pPr>
          </a:lstStyle>
          <a:p>
            <a:pPr algn="ctr">
              <a:spcBef>
                <a:spcPct val="50000"/>
              </a:spcBef>
              <a:buClrTx/>
              <a:buSzTx/>
              <a:buFontTx/>
              <a:buNone/>
            </a:pPr>
            <a:r>
              <a:rPr lang="en-US" altLang="en-US" sz="2400" b="1" dirty="0">
                <a:solidFill>
                  <a:srgbClr val="741112"/>
                </a:solidFill>
                <a:latin typeface="Calibri" panose="020F0502020204030204" pitchFamily="34" charset="0"/>
                <a:cs typeface="Calibri" panose="020F0502020204030204" pitchFamily="34" charset="0"/>
              </a:rPr>
              <a:t>See Handout</a:t>
            </a:r>
          </a:p>
        </p:txBody>
      </p:sp>
      <p:grpSp>
        <p:nvGrpSpPr>
          <p:cNvPr id="2" name="Group 1">
            <a:extLst>
              <a:ext uri="{FF2B5EF4-FFF2-40B4-BE49-F238E27FC236}">
                <a16:creationId xmlns:a16="http://schemas.microsoft.com/office/drawing/2014/main" id="{CD48B663-03E4-4527-A5FC-94C7149A2F49}"/>
              </a:ext>
            </a:extLst>
          </p:cNvPr>
          <p:cNvGrpSpPr>
            <a:grpSpLocks/>
          </p:cNvGrpSpPr>
          <p:nvPr/>
        </p:nvGrpSpPr>
        <p:grpSpPr>
          <a:xfrm>
            <a:off x="914400" y="1143005"/>
            <a:ext cx="3200400" cy="2374611"/>
            <a:chOff x="1028687" y="1028712"/>
            <a:chExt cx="8714740" cy="8229600"/>
          </a:xfrm>
        </p:grpSpPr>
        <p:sp>
          <p:nvSpPr>
            <p:cNvPr id="8" name="object 4">
              <a:extLst>
                <a:ext uri="{FF2B5EF4-FFF2-40B4-BE49-F238E27FC236}">
                  <a16:creationId xmlns:a16="http://schemas.microsoft.com/office/drawing/2014/main" id="{8D6EDC6B-705A-4EAC-80EB-29A91E04DDC7}"/>
                </a:ext>
              </a:extLst>
            </p:cNvPr>
            <p:cNvSpPr/>
            <p:nvPr/>
          </p:nvSpPr>
          <p:spPr>
            <a:xfrm>
              <a:off x="1028687" y="1028712"/>
              <a:ext cx="8714740" cy="8229600"/>
            </a:xfrm>
            <a:custGeom>
              <a:avLst/>
              <a:gdLst/>
              <a:ahLst/>
              <a:cxnLst/>
              <a:rect l="l" t="t" r="r" b="b"/>
              <a:pathLst>
                <a:path w="8714740" h="8229600">
                  <a:moveTo>
                    <a:pt x="8714422" y="4114825"/>
                  </a:moveTo>
                  <a:lnTo>
                    <a:pt x="8096250" y="3611295"/>
                  </a:lnTo>
                  <a:lnTo>
                    <a:pt x="8096250" y="0"/>
                  </a:lnTo>
                  <a:lnTo>
                    <a:pt x="0" y="0"/>
                  </a:lnTo>
                  <a:lnTo>
                    <a:pt x="0" y="8229600"/>
                  </a:lnTo>
                  <a:lnTo>
                    <a:pt x="8096250" y="8229600"/>
                  </a:lnTo>
                  <a:lnTo>
                    <a:pt x="8096250" y="4618367"/>
                  </a:lnTo>
                  <a:lnTo>
                    <a:pt x="8714422" y="4114825"/>
                  </a:lnTo>
                  <a:close/>
                </a:path>
              </a:pathLst>
            </a:custGeom>
            <a:solidFill>
              <a:srgbClr val="2E6A8C"/>
            </a:solidFill>
          </p:spPr>
          <p:txBody>
            <a:bodyPr wrap="square" lIns="0" tIns="0" rIns="0" bIns="0" rtlCol="0" anchor="ctr"/>
            <a:lstStyle/>
            <a:p>
              <a:endParaRPr/>
            </a:p>
          </p:txBody>
        </p:sp>
        <p:sp>
          <p:nvSpPr>
            <p:cNvPr id="11" name="object 3">
              <a:extLst>
                <a:ext uri="{FF2B5EF4-FFF2-40B4-BE49-F238E27FC236}">
                  <a16:creationId xmlns:a16="http://schemas.microsoft.com/office/drawing/2014/main" id="{7FDF78E9-9445-4555-8BF5-0508E2AEB365}"/>
                </a:ext>
              </a:extLst>
            </p:cNvPr>
            <p:cNvSpPr txBox="1">
              <a:spLocks/>
            </p:cNvSpPr>
            <p:nvPr/>
          </p:nvSpPr>
          <p:spPr>
            <a:xfrm>
              <a:off x="1028687" y="3335093"/>
              <a:ext cx="7967762" cy="3626608"/>
            </a:xfrm>
            <a:prstGeom prst="rect">
              <a:avLst/>
            </a:prstGeom>
          </p:spPr>
          <p:txBody>
            <a:bodyPr vert="horz" wrap="square" lIns="91440" tIns="91440" rIns="91440" bIns="91440" rtlCol="0" anchor="ctr">
              <a:spAutoFit/>
            </a:bodyPr>
            <a:lstStyle>
              <a:lvl1pPr>
                <a:defRPr sz="6500" b="1" i="0">
                  <a:solidFill>
                    <a:srgbClr val="741112"/>
                  </a:solidFill>
                  <a:latin typeface="Calibri"/>
                  <a:ea typeface="+mj-ea"/>
                  <a:cs typeface="Calibri"/>
                </a:defRPr>
              </a:lvl1pPr>
            </a:lstStyle>
            <a:p>
              <a:pPr marL="12700" algn="ctr">
                <a:spcBef>
                  <a:spcPts val="100"/>
                </a:spcBef>
              </a:pPr>
              <a:r>
                <a:rPr lang="en-US" sz="2800" kern="0" dirty="0">
                  <a:solidFill>
                    <a:srgbClr val="FFFFFF"/>
                  </a:solidFill>
                </a:rPr>
                <a:t>Any Known Private Utilities?</a:t>
              </a:r>
            </a:p>
          </p:txBody>
        </p:sp>
      </p:grpSp>
      <p:grpSp>
        <p:nvGrpSpPr>
          <p:cNvPr id="12" name="Group 11">
            <a:extLst>
              <a:ext uri="{FF2B5EF4-FFF2-40B4-BE49-F238E27FC236}">
                <a16:creationId xmlns:a16="http://schemas.microsoft.com/office/drawing/2014/main" id="{4E68F2F3-D52B-45F1-A4F6-EBB71AACD3E4}"/>
              </a:ext>
            </a:extLst>
          </p:cNvPr>
          <p:cNvGrpSpPr>
            <a:grpSpLocks/>
          </p:cNvGrpSpPr>
          <p:nvPr/>
        </p:nvGrpSpPr>
        <p:grpSpPr>
          <a:xfrm>
            <a:off x="914399" y="3511296"/>
            <a:ext cx="3200401" cy="2374611"/>
            <a:chOff x="1028684" y="1028712"/>
            <a:chExt cx="8714743" cy="8229600"/>
          </a:xfrm>
        </p:grpSpPr>
        <p:sp>
          <p:nvSpPr>
            <p:cNvPr id="13" name="object 4">
              <a:extLst>
                <a:ext uri="{FF2B5EF4-FFF2-40B4-BE49-F238E27FC236}">
                  <a16:creationId xmlns:a16="http://schemas.microsoft.com/office/drawing/2014/main" id="{00DB181A-46F0-432F-B5C2-DA04C042C54C}"/>
                </a:ext>
              </a:extLst>
            </p:cNvPr>
            <p:cNvSpPr/>
            <p:nvPr/>
          </p:nvSpPr>
          <p:spPr>
            <a:xfrm>
              <a:off x="1028687" y="1028712"/>
              <a:ext cx="8714740" cy="8229600"/>
            </a:xfrm>
            <a:custGeom>
              <a:avLst/>
              <a:gdLst/>
              <a:ahLst/>
              <a:cxnLst/>
              <a:rect l="l" t="t" r="r" b="b"/>
              <a:pathLst>
                <a:path w="8714740" h="8229600">
                  <a:moveTo>
                    <a:pt x="8714422" y="4114825"/>
                  </a:moveTo>
                  <a:lnTo>
                    <a:pt x="8096250" y="3611295"/>
                  </a:lnTo>
                  <a:lnTo>
                    <a:pt x="8096250" y="0"/>
                  </a:lnTo>
                  <a:lnTo>
                    <a:pt x="0" y="0"/>
                  </a:lnTo>
                  <a:lnTo>
                    <a:pt x="0" y="8229600"/>
                  </a:lnTo>
                  <a:lnTo>
                    <a:pt x="8096250" y="8229600"/>
                  </a:lnTo>
                  <a:lnTo>
                    <a:pt x="8096250" y="4618367"/>
                  </a:lnTo>
                  <a:lnTo>
                    <a:pt x="8714422" y="4114825"/>
                  </a:lnTo>
                  <a:close/>
                </a:path>
              </a:pathLst>
            </a:custGeom>
            <a:solidFill>
              <a:srgbClr val="2E6A8C"/>
            </a:solidFill>
          </p:spPr>
          <p:txBody>
            <a:bodyPr wrap="square" lIns="0" tIns="0" rIns="0" bIns="0" rtlCol="0"/>
            <a:lstStyle/>
            <a:p>
              <a:endParaRPr/>
            </a:p>
          </p:txBody>
        </p:sp>
        <p:sp>
          <p:nvSpPr>
            <p:cNvPr id="14" name="object 3">
              <a:extLst>
                <a:ext uri="{FF2B5EF4-FFF2-40B4-BE49-F238E27FC236}">
                  <a16:creationId xmlns:a16="http://schemas.microsoft.com/office/drawing/2014/main" id="{ED1DB149-7436-49DD-AD56-764958F5520E}"/>
                </a:ext>
              </a:extLst>
            </p:cNvPr>
            <p:cNvSpPr txBox="1">
              <a:spLocks/>
            </p:cNvSpPr>
            <p:nvPr/>
          </p:nvSpPr>
          <p:spPr>
            <a:xfrm>
              <a:off x="1028684" y="4081763"/>
              <a:ext cx="7967763" cy="2133299"/>
            </a:xfrm>
            <a:prstGeom prst="rect">
              <a:avLst/>
            </a:prstGeom>
          </p:spPr>
          <p:txBody>
            <a:bodyPr vert="horz" wrap="square" lIns="91440" tIns="91440" rIns="91440" bIns="91440" rtlCol="0" anchor="ctr">
              <a:spAutoFit/>
            </a:bodyPr>
            <a:lstStyle>
              <a:lvl1pPr>
                <a:defRPr sz="6500" b="1" i="0">
                  <a:solidFill>
                    <a:srgbClr val="741112"/>
                  </a:solidFill>
                  <a:latin typeface="Calibri"/>
                  <a:ea typeface="+mj-ea"/>
                  <a:cs typeface="Calibri"/>
                </a:defRPr>
              </a:lvl1pPr>
            </a:lstStyle>
            <a:p>
              <a:pPr marL="12700" algn="ctr">
                <a:spcBef>
                  <a:spcPts val="100"/>
                </a:spcBef>
              </a:pPr>
              <a:r>
                <a:rPr lang="en-US" sz="2800" kern="0" dirty="0">
                  <a:solidFill>
                    <a:srgbClr val="FFFFFF"/>
                  </a:solidFill>
                </a:rPr>
                <a:t>Contact SD DOT</a:t>
              </a:r>
            </a:p>
          </p:txBody>
        </p:sp>
      </p:grpSp>
    </p:spTree>
    <p:extLst>
      <p:ext uri="{BB962C8B-B14F-4D97-AF65-F5344CB8AC3E}">
        <p14:creationId xmlns:p14="http://schemas.microsoft.com/office/powerpoint/2010/main" val="2388533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a:extLst>
              <a:ext uri="{FF2B5EF4-FFF2-40B4-BE49-F238E27FC236}">
                <a16:creationId xmlns:a16="http://schemas.microsoft.com/office/drawing/2014/main" id="{D1DA2401-28E1-4D17-9F95-E3722F8B3CB1}"/>
              </a:ext>
            </a:extLst>
          </p:cNvPr>
          <p:cNvSpPr txBox="1">
            <a:spLocks noChangeArrowheads="1"/>
          </p:cNvSpPr>
          <p:nvPr/>
        </p:nvSpPr>
        <p:spPr bwMode="auto">
          <a:xfrm>
            <a:off x="457200" y="6169968"/>
            <a:ext cx="1828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hlink"/>
              </a:buClr>
              <a:buSzPct val="80000"/>
              <a:buFont typeface="Wingdings" pitchFamily="2" charset="2"/>
              <a:buChar char="Ø"/>
              <a:defRPr sz="3200">
                <a:solidFill>
                  <a:schemeClr val="tx1"/>
                </a:solidFill>
                <a:latin typeface="Arial"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charset="0"/>
              </a:defRPr>
            </a:lvl2pPr>
            <a:lvl3pPr marL="1143000" indent="-228600">
              <a:spcBef>
                <a:spcPct val="20000"/>
              </a:spcBef>
              <a:buClr>
                <a:schemeClr val="accent2"/>
              </a:buClr>
              <a:buChar char="•"/>
              <a:defRPr sz="2400">
                <a:solidFill>
                  <a:schemeClr val="tx1"/>
                </a:solidFill>
                <a:latin typeface="Arial"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charset="0"/>
              </a:defRPr>
            </a:lvl4pPr>
            <a:lvl5pPr marL="2057400" indent="-228600">
              <a:spcBef>
                <a:spcPct val="20000"/>
              </a:spcBef>
              <a:buClr>
                <a:schemeClr val="hlink"/>
              </a:buClr>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defRPr>
            </a:lvl9pPr>
          </a:lstStyle>
          <a:p>
            <a:pPr algn="ctr">
              <a:spcBef>
                <a:spcPct val="50000"/>
              </a:spcBef>
              <a:buClrTx/>
              <a:buSzTx/>
              <a:buNone/>
            </a:pPr>
            <a:r>
              <a:rPr lang="en-US" altLang="en-US" sz="2400" b="1" dirty="0">
                <a:solidFill>
                  <a:srgbClr val="741112"/>
                </a:solidFill>
                <a:latin typeface="Calibri" panose="020F0502020204030204" pitchFamily="34" charset="0"/>
                <a:cs typeface="Calibri" panose="020F0502020204030204" pitchFamily="34" charset="0"/>
              </a:rPr>
              <a:t>See Handout</a:t>
            </a:r>
          </a:p>
        </p:txBody>
      </p:sp>
      <p:sp>
        <p:nvSpPr>
          <p:cNvPr id="10" name="Content Placeholder 2">
            <a:extLst>
              <a:ext uri="{FF2B5EF4-FFF2-40B4-BE49-F238E27FC236}">
                <a16:creationId xmlns:a16="http://schemas.microsoft.com/office/drawing/2014/main" id="{B462DCFF-AC41-451E-B7F2-F157D70B832F}"/>
              </a:ext>
            </a:extLst>
          </p:cNvPr>
          <p:cNvSpPr txBox="1">
            <a:spLocks/>
          </p:cNvSpPr>
          <p:nvPr/>
        </p:nvSpPr>
        <p:spPr>
          <a:xfrm>
            <a:off x="457200" y="1828800"/>
            <a:ext cx="8229600" cy="412048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Bef>
                <a:spcPts val="0"/>
              </a:spcBef>
              <a:spcAft>
                <a:spcPts val="1200"/>
              </a:spcAft>
              <a:buSzPct val="65000"/>
              <a:buNone/>
              <a:defRPr/>
            </a:pPr>
            <a:r>
              <a:rPr lang="en-US" b="1" dirty="0">
                <a:solidFill>
                  <a:srgbClr val="2E6A8C"/>
                </a:solidFill>
                <a:latin typeface="Calibri" panose="020F0502020204030204" pitchFamily="34" charset="0"/>
                <a:cs typeface="Calibri" panose="020F0502020204030204" pitchFamily="34" charset="0"/>
              </a:rPr>
              <a:t>This project is being developed in accordance with applicable State and Federal environmental regulations.</a:t>
            </a:r>
          </a:p>
          <a:p>
            <a:pPr marL="228600" indent="-228600" fontAlgn="auto">
              <a:spcBef>
                <a:spcPts val="1200"/>
              </a:spcBef>
              <a:spcAft>
                <a:spcPts val="0"/>
              </a:spcAft>
              <a:buSzPct val="65000"/>
              <a:defRPr/>
            </a:pPr>
            <a:r>
              <a:rPr lang="en-US" b="1" dirty="0">
                <a:solidFill>
                  <a:srgbClr val="2E6A8C"/>
                </a:solidFill>
                <a:latin typeface="Calibri" panose="020F0502020204030204" pitchFamily="34" charset="0"/>
                <a:cs typeface="Calibri" panose="020F0502020204030204" pitchFamily="34" charset="0"/>
              </a:rPr>
              <a:t>National Environmental Policy Act of 1969 (NEPA), as amended.</a:t>
            </a:r>
          </a:p>
          <a:p>
            <a:pPr marL="228600" indent="-228600" fontAlgn="auto">
              <a:spcBef>
                <a:spcPts val="1200"/>
              </a:spcBef>
              <a:spcAft>
                <a:spcPts val="0"/>
              </a:spcAft>
              <a:buSzPct val="65000"/>
              <a:defRPr/>
            </a:pPr>
            <a:r>
              <a:rPr lang="en-US" b="1" dirty="0">
                <a:solidFill>
                  <a:srgbClr val="2E6A8C"/>
                </a:solidFill>
                <a:latin typeface="Calibri" panose="020F0502020204030204" pitchFamily="34" charset="0"/>
                <a:cs typeface="Calibri" panose="020F0502020204030204" pitchFamily="34" charset="0"/>
              </a:rPr>
              <a:t>Section 106 of the National Historic Preservation Act </a:t>
            </a:r>
            <a:r>
              <a:rPr lang="en-US" sz="2800" dirty="0">
                <a:solidFill>
                  <a:srgbClr val="741112"/>
                </a:solidFill>
                <a:latin typeface="Calibri" panose="020F0502020204030204" pitchFamily="34" charset="0"/>
                <a:cs typeface="Calibri" panose="020F0502020204030204" pitchFamily="34" charset="0"/>
              </a:rPr>
              <a:t>(No historic or archaeological sites will be impacted by the project)</a:t>
            </a:r>
            <a:endParaRPr lang="en-US" b="1" dirty="0">
              <a:solidFill>
                <a:srgbClr val="2E6A8C"/>
              </a:solidFill>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7767666C-FAF2-4AD7-9F06-D3DEB115B72F}"/>
              </a:ext>
            </a:extLst>
          </p:cNvPr>
          <p:cNvGrpSpPr/>
          <p:nvPr/>
        </p:nvGrpSpPr>
        <p:grpSpPr>
          <a:xfrm>
            <a:off x="0" y="0"/>
            <a:ext cx="9144000" cy="1828800"/>
            <a:chOff x="0" y="0"/>
            <a:chExt cx="9144000" cy="1828800"/>
          </a:xfrm>
        </p:grpSpPr>
        <p:sp>
          <p:nvSpPr>
            <p:cNvPr id="7" name="object 4">
              <a:extLst>
                <a:ext uri="{FF2B5EF4-FFF2-40B4-BE49-F238E27FC236}">
                  <a16:creationId xmlns:a16="http://schemas.microsoft.com/office/drawing/2014/main" id="{C5C7193A-114C-413A-98C9-A47AEC0D3FAD}"/>
                </a:ext>
              </a:extLst>
            </p:cNvPr>
            <p:cNvSpPr>
              <a:spLocks noChangeAspect="1"/>
            </p:cNvSpPr>
            <p:nvPr/>
          </p:nvSpPr>
          <p:spPr>
            <a:xfrm rot="10800000">
              <a:off x="0" y="0"/>
              <a:ext cx="9144000" cy="1806574"/>
            </a:xfrm>
            <a:custGeom>
              <a:avLst/>
              <a:gdLst/>
              <a:ahLst/>
              <a:cxnLst/>
              <a:rect l="l" t="t" r="r" b="b"/>
              <a:pathLst>
                <a:path w="18288000" h="3613150">
                  <a:moveTo>
                    <a:pt x="18287988" y="589572"/>
                  </a:moveTo>
                  <a:lnTo>
                    <a:pt x="2093264" y="589572"/>
                  </a:lnTo>
                  <a:lnTo>
                    <a:pt x="1613027" y="0"/>
                  </a:lnTo>
                  <a:lnTo>
                    <a:pt x="1132776" y="589572"/>
                  </a:lnTo>
                  <a:lnTo>
                    <a:pt x="0" y="589572"/>
                  </a:lnTo>
                  <a:lnTo>
                    <a:pt x="0" y="3612553"/>
                  </a:lnTo>
                  <a:lnTo>
                    <a:pt x="18287988" y="3612553"/>
                  </a:lnTo>
                  <a:lnTo>
                    <a:pt x="18287988" y="589572"/>
                  </a:lnTo>
                  <a:close/>
                </a:path>
              </a:pathLst>
            </a:custGeom>
            <a:solidFill>
              <a:srgbClr val="2E6A8C"/>
            </a:solidFill>
          </p:spPr>
          <p:txBody>
            <a:bodyPr wrap="square" lIns="0" tIns="0" rIns="0" bIns="0" rtlCol="0"/>
            <a:lstStyle/>
            <a:p>
              <a:endParaRPr/>
            </a:p>
          </p:txBody>
        </p:sp>
        <p:sp>
          <p:nvSpPr>
            <p:cNvPr id="9" name="Rectangle 3">
              <a:extLst>
                <a:ext uri="{FF2B5EF4-FFF2-40B4-BE49-F238E27FC236}">
                  <a16:creationId xmlns:a16="http://schemas.microsoft.com/office/drawing/2014/main" id="{6AEB3D01-F9EC-4AC3-9ECD-507A84BD0E2E}"/>
                </a:ext>
              </a:extLst>
            </p:cNvPr>
            <p:cNvSpPr txBox="1">
              <a:spLocks noChangeArrowheads="1"/>
            </p:cNvSpPr>
            <p:nvPr/>
          </p:nvSpPr>
          <p:spPr bwMode="auto">
            <a:xfrm>
              <a:off x="228600" y="0"/>
              <a:ext cx="8686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t"/>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effectLst/>
                  <a:latin typeface="Calibri" panose="020F0502020204030204" pitchFamily="34" charset="0"/>
                  <a:cs typeface="Calibri" panose="020F0502020204030204" pitchFamily="34" charset="0"/>
                </a:rPr>
                <a:t>Environmental, Social and Economic Concerns</a:t>
              </a:r>
              <a:endParaRPr lang="en-US" altLang="en-US" sz="4800" kern="0" dirty="0">
                <a:effectLst/>
                <a:latin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1116063019"/>
      </p:ext>
    </p:extLst>
  </p:cSld>
  <p:clrMapOvr>
    <a:masterClrMapping/>
  </p:clrMapOvr>
  <p:transition advTm="52123"/>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a:extLst>
              <a:ext uri="{FF2B5EF4-FFF2-40B4-BE49-F238E27FC236}">
                <a16:creationId xmlns:a16="http://schemas.microsoft.com/office/drawing/2014/main" id="{D1DA2401-28E1-4D17-9F95-E3722F8B3CB1}"/>
              </a:ext>
            </a:extLst>
          </p:cNvPr>
          <p:cNvSpPr txBox="1">
            <a:spLocks noChangeArrowheads="1"/>
          </p:cNvSpPr>
          <p:nvPr/>
        </p:nvSpPr>
        <p:spPr bwMode="auto">
          <a:xfrm>
            <a:off x="457200" y="6169968"/>
            <a:ext cx="1828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hlink"/>
              </a:buClr>
              <a:buSzPct val="80000"/>
              <a:buFont typeface="Wingdings" pitchFamily="2" charset="2"/>
              <a:buChar char="Ø"/>
              <a:defRPr sz="3200">
                <a:solidFill>
                  <a:schemeClr val="tx1"/>
                </a:solidFill>
                <a:latin typeface="Arial"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charset="0"/>
              </a:defRPr>
            </a:lvl2pPr>
            <a:lvl3pPr marL="1143000" indent="-228600">
              <a:spcBef>
                <a:spcPct val="20000"/>
              </a:spcBef>
              <a:buClr>
                <a:schemeClr val="accent2"/>
              </a:buClr>
              <a:buChar char="•"/>
              <a:defRPr sz="2400">
                <a:solidFill>
                  <a:schemeClr val="tx1"/>
                </a:solidFill>
                <a:latin typeface="Arial"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charset="0"/>
              </a:defRPr>
            </a:lvl4pPr>
            <a:lvl5pPr marL="2057400" indent="-228600">
              <a:spcBef>
                <a:spcPct val="20000"/>
              </a:spcBef>
              <a:buClr>
                <a:schemeClr val="hlink"/>
              </a:buClr>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defRPr>
            </a:lvl9pPr>
          </a:lstStyle>
          <a:p>
            <a:pPr algn="ctr">
              <a:spcBef>
                <a:spcPct val="50000"/>
              </a:spcBef>
              <a:buClrTx/>
              <a:buSzTx/>
              <a:buNone/>
            </a:pPr>
            <a:r>
              <a:rPr lang="en-US" altLang="en-US" sz="2400" b="1" dirty="0">
                <a:solidFill>
                  <a:srgbClr val="741112"/>
                </a:solidFill>
                <a:latin typeface="Calibri" panose="020F0502020204030204" pitchFamily="34" charset="0"/>
                <a:cs typeface="Calibri" panose="020F0502020204030204" pitchFamily="34" charset="0"/>
              </a:rPr>
              <a:t>See Handout</a:t>
            </a:r>
          </a:p>
        </p:txBody>
      </p:sp>
      <p:sp>
        <p:nvSpPr>
          <p:cNvPr id="10" name="Content Placeholder 2">
            <a:extLst>
              <a:ext uri="{FF2B5EF4-FFF2-40B4-BE49-F238E27FC236}">
                <a16:creationId xmlns:a16="http://schemas.microsoft.com/office/drawing/2014/main" id="{B462DCFF-AC41-451E-B7F2-F157D70B832F}"/>
              </a:ext>
            </a:extLst>
          </p:cNvPr>
          <p:cNvSpPr txBox="1">
            <a:spLocks/>
          </p:cNvSpPr>
          <p:nvPr/>
        </p:nvSpPr>
        <p:spPr>
          <a:xfrm>
            <a:off x="457200" y="1828800"/>
            <a:ext cx="8229600" cy="41204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indent="-228600" fontAlgn="auto">
              <a:spcBef>
                <a:spcPts val="1200"/>
              </a:spcBef>
              <a:spcAft>
                <a:spcPts val="0"/>
              </a:spcAft>
              <a:buSzPct val="65000"/>
              <a:defRPr/>
            </a:pPr>
            <a:r>
              <a:rPr lang="en-US" b="1" dirty="0">
                <a:solidFill>
                  <a:srgbClr val="2E6A8C"/>
                </a:solidFill>
                <a:latin typeface="Calibri" panose="020F0502020204030204" pitchFamily="34" charset="0"/>
                <a:cs typeface="Calibri" panose="020F0502020204030204" pitchFamily="34" charset="0"/>
              </a:rPr>
              <a:t>Section 404 of the Clean Water Act</a:t>
            </a:r>
          </a:p>
          <a:p>
            <a:pPr marL="228600" indent="-228600" fontAlgn="auto">
              <a:spcBef>
                <a:spcPts val="1200"/>
              </a:spcBef>
              <a:spcAft>
                <a:spcPts val="0"/>
              </a:spcAft>
              <a:buSzPct val="65000"/>
              <a:defRPr/>
            </a:pPr>
            <a:r>
              <a:rPr lang="en-US" b="1" dirty="0">
                <a:solidFill>
                  <a:srgbClr val="2E6A8C"/>
                </a:solidFill>
                <a:latin typeface="Calibri" panose="020F0502020204030204" pitchFamily="34" charset="0"/>
                <a:cs typeface="Calibri" panose="020F0502020204030204" pitchFamily="34" charset="0"/>
              </a:rPr>
              <a:t>Section 4(f) of the USDOT Transportation Act of 1966 </a:t>
            </a:r>
            <a:r>
              <a:rPr lang="en-US" sz="2800" dirty="0">
                <a:solidFill>
                  <a:srgbClr val="741112"/>
                </a:solidFill>
                <a:latin typeface="Calibri" panose="020F0502020204030204" pitchFamily="34" charset="0"/>
                <a:cs typeface="Calibri" panose="020F0502020204030204" pitchFamily="34" charset="0"/>
              </a:rPr>
              <a:t>(The Adjacent City Park is a Section 4(f) resource.  No permanent impact to the Park is anticipated) </a:t>
            </a:r>
            <a:endParaRPr lang="en-US" b="1" dirty="0">
              <a:solidFill>
                <a:srgbClr val="2E6A8C"/>
              </a:solidFill>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7767666C-FAF2-4AD7-9F06-D3DEB115B72F}"/>
              </a:ext>
            </a:extLst>
          </p:cNvPr>
          <p:cNvGrpSpPr/>
          <p:nvPr/>
        </p:nvGrpSpPr>
        <p:grpSpPr>
          <a:xfrm>
            <a:off x="0" y="0"/>
            <a:ext cx="9144000" cy="1828800"/>
            <a:chOff x="0" y="0"/>
            <a:chExt cx="9144000" cy="1828800"/>
          </a:xfrm>
        </p:grpSpPr>
        <p:sp>
          <p:nvSpPr>
            <p:cNvPr id="7" name="object 4">
              <a:extLst>
                <a:ext uri="{FF2B5EF4-FFF2-40B4-BE49-F238E27FC236}">
                  <a16:creationId xmlns:a16="http://schemas.microsoft.com/office/drawing/2014/main" id="{C5C7193A-114C-413A-98C9-A47AEC0D3FAD}"/>
                </a:ext>
              </a:extLst>
            </p:cNvPr>
            <p:cNvSpPr>
              <a:spLocks noChangeAspect="1"/>
            </p:cNvSpPr>
            <p:nvPr/>
          </p:nvSpPr>
          <p:spPr>
            <a:xfrm rot="10800000">
              <a:off x="0" y="0"/>
              <a:ext cx="9144000" cy="1806574"/>
            </a:xfrm>
            <a:custGeom>
              <a:avLst/>
              <a:gdLst/>
              <a:ahLst/>
              <a:cxnLst/>
              <a:rect l="l" t="t" r="r" b="b"/>
              <a:pathLst>
                <a:path w="18288000" h="3613150">
                  <a:moveTo>
                    <a:pt x="18287988" y="589572"/>
                  </a:moveTo>
                  <a:lnTo>
                    <a:pt x="2093264" y="589572"/>
                  </a:lnTo>
                  <a:lnTo>
                    <a:pt x="1613027" y="0"/>
                  </a:lnTo>
                  <a:lnTo>
                    <a:pt x="1132776" y="589572"/>
                  </a:lnTo>
                  <a:lnTo>
                    <a:pt x="0" y="589572"/>
                  </a:lnTo>
                  <a:lnTo>
                    <a:pt x="0" y="3612553"/>
                  </a:lnTo>
                  <a:lnTo>
                    <a:pt x="18287988" y="3612553"/>
                  </a:lnTo>
                  <a:lnTo>
                    <a:pt x="18287988" y="589572"/>
                  </a:lnTo>
                  <a:close/>
                </a:path>
              </a:pathLst>
            </a:custGeom>
            <a:solidFill>
              <a:srgbClr val="2E6A8C"/>
            </a:solidFill>
          </p:spPr>
          <p:txBody>
            <a:bodyPr wrap="square" lIns="0" tIns="0" rIns="0" bIns="0" rtlCol="0"/>
            <a:lstStyle/>
            <a:p>
              <a:endParaRPr/>
            </a:p>
          </p:txBody>
        </p:sp>
        <p:sp>
          <p:nvSpPr>
            <p:cNvPr id="9" name="Rectangle 3">
              <a:extLst>
                <a:ext uri="{FF2B5EF4-FFF2-40B4-BE49-F238E27FC236}">
                  <a16:creationId xmlns:a16="http://schemas.microsoft.com/office/drawing/2014/main" id="{6AEB3D01-F9EC-4AC3-9ECD-507A84BD0E2E}"/>
                </a:ext>
              </a:extLst>
            </p:cNvPr>
            <p:cNvSpPr txBox="1">
              <a:spLocks noChangeArrowheads="1"/>
            </p:cNvSpPr>
            <p:nvPr/>
          </p:nvSpPr>
          <p:spPr bwMode="auto">
            <a:xfrm>
              <a:off x="228600" y="0"/>
              <a:ext cx="8686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t"/>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effectLst/>
                  <a:latin typeface="Calibri" panose="020F0502020204030204" pitchFamily="34" charset="0"/>
                  <a:cs typeface="Calibri" panose="020F0502020204030204" pitchFamily="34" charset="0"/>
                </a:rPr>
                <a:t>Environmental, Social and Economic Concerns</a:t>
              </a:r>
              <a:endParaRPr lang="en-US" altLang="en-US" sz="4800" kern="0" dirty="0">
                <a:effectLst/>
                <a:latin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3251267227"/>
      </p:ext>
    </p:extLst>
  </p:cSld>
  <p:clrMapOvr>
    <a:masterClrMapping/>
  </p:clrMapOvr>
  <p:transition advTm="52123"/>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a:extLst>
              <a:ext uri="{FF2B5EF4-FFF2-40B4-BE49-F238E27FC236}">
                <a16:creationId xmlns:a16="http://schemas.microsoft.com/office/drawing/2014/main" id="{D1DA2401-28E1-4D17-9F95-E3722F8B3CB1}"/>
              </a:ext>
            </a:extLst>
          </p:cNvPr>
          <p:cNvSpPr txBox="1">
            <a:spLocks noChangeArrowheads="1"/>
          </p:cNvSpPr>
          <p:nvPr/>
        </p:nvSpPr>
        <p:spPr bwMode="auto">
          <a:xfrm>
            <a:off x="457200" y="61722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hlink"/>
              </a:buClr>
              <a:buSzPct val="80000"/>
              <a:buFont typeface="Wingdings" pitchFamily="2" charset="2"/>
              <a:buChar char="Ø"/>
              <a:defRPr sz="3200">
                <a:solidFill>
                  <a:schemeClr val="tx1"/>
                </a:solidFill>
                <a:latin typeface="Arial"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charset="0"/>
              </a:defRPr>
            </a:lvl2pPr>
            <a:lvl3pPr marL="1143000" indent="-228600">
              <a:spcBef>
                <a:spcPct val="20000"/>
              </a:spcBef>
              <a:buClr>
                <a:schemeClr val="accent2"/>
              </a:buClr>
              <a:buChar char="•"/>
              <a:defRPr sz="2400">
                <a:solidFill>
                  <a:schemeClr val="tx1"/>
                </a:solidFill>
                <a:latin typeface="Arial"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charset="0"/>
              </a:defRPr>
            </a:lvl4pPr>
            <a:lvl5pPr marL="2057400" indent="-228600">
              <a:spcBef>
                <a:spcPct val="20000"/>
              </a:spcBef>
              <a:buClr>
                <a:schemeClr val="hlink"/>
              </a:buClr>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defRPr>
            </a:lvl9pPr>
          </a:lstStyle>
          <a:p>
            <a:pPr algn="ctr">
              <a:spcBef>
                <a:spcPct val="50000"/>
              </a:spcBef>
              <a:buClrTx/>
              <a:buSzTx/>
              <a:buFontTx/>
              <a:buNone/>
            </a:pPr>
            <a:r>
              <a:rPr lang="en-US" altLang="en-US" sz="2000" dirty="0"/>
              <a:t>See </a:t>
            </a:r>
            <a:r>
              <a:rPr lang="en-US" altLang="en-US" sz="1800" dirty="0"/>
              <a:t>Handout</a:t>
            </a:r>
            <a:endParaRPr lang="en-US" altLang="en-US" sz="2000" dirty="0"/>
          </a:p>
        </p:txBody>
      </p:sp>
      <p:sp>
        <p:nvSpPr>
          <p:cNvPr id="30" name="Content Placeholder 2">
            <a:extLst>
              <a:ext uri="{FF2B5EF4-FFF2-40B4-BE49-F238E27FC236}">
                <a16:creationId xmlns:a16="http://schemas.microsoft.com/office/drawing/2014/main" id="{A65AACF2-58DA-4166-8B36-724BA716EB31}"/>
              </a:ext>
            </a:extLst>
          </p:cNvPr>
          <p:cNvSpPr txBox="1">
            <a:spLocks/>
          </p:cNvSpPr>
          <p:nvPr/>
        </p:nvSpPr>
        <p:spPr>
          <a:xfrm>
            <a:off x="457200" y="1828800"/>
            <a:ext cx="8686800" cy="4800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indent="-228600" fontAlgn="auto">
              <a:lnSpc>
                <a:spcPct val="90000"/>
              </a:lnSpc>
              <a:spcBef>
                <a:spcPts val="600"/>
              </a:spcBef>
              <a:spcAft>
                <a:spcPts val="0"/>
              </a:spcAft>
              <a:buClr>
                <a:srgbClr val="2E6A8C"/>
              </a:buClr>
              <a:buSzPct val="65000"/>
              <a:defRPr/>
            </a:pPr>
            <a:r>
              <a:rPr lang="en-US" b="1" dirty="0">
                <a:solidFill>
                  <a:srgbClr val="2E6A8C"/>
                </a:solidFill>
                <a:latin typeface="Calibri" panose="020F0502020204030204" pitchFamily="34" charset="0"/>
                <a:cs typeface="Calibri" panose="020F0502020204030204" pitchFamily="34" charset="0"/>
              </a:rPr>
              <a:t>Section 7 of the Endangered Species Act</a:t>
            </a:r>
          </a:p>
          <a:p>
            <a:pPr marL="228600" lvl="1" indent="0" fontAlgn="auto">
              <a:spcBef>
                <a:spcPts val="0"/>
              </a:spcBef>
              <a:spcAft>
                <a:spcPts val="600"/>
              </a:spcAft>
              <a:buNone/>
              <a:defRPr/>
            </a:pPr>
            <a:r>
              <a:rPr lang="en-US" dirty="0">
                <a:solidFill>
                  <a:srgbClr val="741112"/>
                </a:solidFill>
                <a:latin typeface="Calibri" panose="020F0502020204030204" pitchFamily="34" charset="0"/>
                <a:cs typeface="Calibri" panose="020F0502020204030204" pitchFamily="34" charset="0"/>
              </a:rPr>
              <a:t>The U.S. Fish and Wildlife Service will review the project to determine if it will impact the following species that are known to occur in Pennington County:</a:t>
            </a:r>
          </a:p>
          <a:p>
            <a:pPr marL="457200" lvl="1" indent="-228600" fontAlgn="auto">
              <a:spcBef>
                <a:spcPts val="0"/>
              </a:spcBef>
              <a:spcAft>
                <a:spcPts val="600"/>
              </a:spcAft>
              <a:buSzPct val="75000"/>
              <a:buFont typeface="Wingdings" panose="05000000000000000000" pitchFamily="2" charset="2"/>
              <a:buChar char="§"/>
              <a:defRPr/>
            </a:pPr>
            <a:r>
              <a:rPr lang="en-US" dirty="0">
                <a:solidFill>
                  <a:srgbClr val="741112"/>
                </a:solidFill>
                <a:latin typeface="Calibri" panose="020F0502020204030204" pitchFamily="34" charset="0"/>
                <a:cs typeface="Calibri" panose="020F0502020204030204" pitchFamily="34" charset="0"/>
              </a:rPr>
              <a:t>Birds: Red Knot</a:t>
            </a:r>
          </a:p>
          <a:p>
            <a:pPr marL="457200" lvl="1" indent="-228600" fontAlgn="auto">
              <a:spcBef>
                <a:spcPts val="0"/>
              </a:spcBef>
              <a:spcAft>
                <a:spcPts val="600"/>
              </a:spcAft>
              <a:buSzPct val="75000"/>
              <a:buFont typeface="Wingdings" panose="05000000000000000000" pitchFamily="2" charset="2"/>
              <a:buChar char="§"/>
              <a:defRPr/>
            </a:pPr>
            <a:r>
              <a:rPr lang="en-US" dirty="0">
                <a:solidFill>
                  <a:srgbClr val="741112"/>
                </a:solidFill>
                <a:latin typeface="Calibri" panose="020F0502020204030204" pitchFamily="34" charset="0"/>
                <a:cs typeface="Calibri" panose="020F0502020204030204" pitchFamily="34" charset="0"/>
              </a:rPr>
              <a:t>Mammals:  Northern Long-Eared Bat</a:t>
            </a:r>
          </a:p>
          <a:p>
            <a:pPr marL="457200" lvl="1" indent="-228600" fontAlgn="auto">
              <a:spcBef>
                <a:spcPts val="0"/>
              </a:spcBef>
              <a:spcAft>
                <a:spcPts val="600"/>
              </a:spcAft>
              <a:buSzPct val="75000"/>
              <a:buFont typeface="Wingdings" panose="05000000000000000000" pitchFamily="2" charset="2"/>
              <a:buChar char="§"/>
              <a:defRPr/>
            </a:pPr>
            <a:r>
              <a:rPr lang="en-US" dirty="0">
                <a:solidFill>
                  <a:srgbClr val="741112"/>
                </a:solidFill>
                <a:latin typeface="Calibri" panose="020F0502020204030204" pitchFamily="34" charset="0"/>
                <a:cs typeface="Calibri" panose="020F0502020204030204" pitchFamily="34" charset="0"/>
              </a:rPr>
              <a:t>Butterflies:  Monarch Butterfly</a:t>
            </a:r>
          </a:p>
          <a:p>
            <a:pPr marL="228600" lvl="1" indent="0" fontAlgn="auto">
              <a:spcBef>
                <a:spcPts val="0"/>
              </a:spcBef>
              <a:spcAft>
                <a:spcPts val="600"/>
              </a:spcAft>
              <a:buSzPct val="75000"/>
              <a:buNone/>
              <a:defRPr/>
            </a:pPr>
            <a:endParaRPr lang="en-US" sz="2600" b="1" dirty="0">
              <a:solidFill>
                <a:srgbClr val="2E6A8C"/>
              </a:solidFill>
              <a:latin typeface="Calibri" panose="020F0502020204030204" pitchFamily="34" charset="0"/>
              <a:cs typeface="Calibri" panose="020F0502020204030204" pitchFamily="34" charset="0"/>
            </a:endParaRPr>
          </a:p>
          <a:p>
            <a:pPr marL="228600" lvl="1" indent="0" fontAlgn="auto">
              <a:spcBef>
                <a:spcPts val="0"/>
              </a:spcBef>
              <a:spcAft>
                <a:spcPts val="600"/>
              </a:spcAft>
              <a:buSzPct val="75000"/>
              <a:buNone/>
              <a:defRPr/>
            </a:pPr>
            <a:r>
              <a:rPr lang="en-US" sz="2600" b="1" dirty="0">
                <a:solidFill>
                  <a:srgbClr val="2E6A8C"/>
                </a:solidFill>
                <a:latin typeface="Calibri" panose="020F0502020204030204" pitchFamily="34" charset="0"/>
                <a:cs typeface="Calibri" panose="020F0502020204030204" pitchFamily="34" charset="0"/>
              </a:rPr>
              <a:t>No impacts are anticipated to these species by the project.</a:t>
            </a:r>
          </a:p>
        </p:txBody>
      </p:sp>
      <p:grpSp>
        <p:nvGrpSpPr>
          <p:cNvPr id="5" name="Group 4">
            <a:extLst>
              <a:ext uri="{FF2B5EF4-FFF2-40B4-BE49-F238E27FC236}">
                <a16:creationId xmlns:a16="http://schemas.microsoft.com/office/drawing/2014/main" id="{9D26DA47-654A-4341-86D9-29F9EA94F38A}"/>
              </a:ext>
            </a:extLst>
          </p:cNvPr>
          <p:cNvGrpSpPr/>
          <p:nvPr/>
        </p:nvGrpSpPr>
        <p:grpSpPr>
          <a:xfrm>
            <a:off x="0" y="0"/>
            <a:ext cx="9144000" cy="1828800"/>
            <a:chOff x="0" y="0"/>
            <a:chExt cx="9144000" cy="1828800"/>
          </a:xfrm>
        </p:grpSpPr>
        <p:sp>
          <p:nvSpPr>
            <p:cNvPr id="7" name="object 4">
              <a:extLst>
                <a:ext uri="{FF2B5EF4-FFF2-40B4-BE49-F238E27FC236}">
                  <a16:creationId xmlns:a16="http://schemas.microsoft.com/office/drawing/2014/main" id="{9958C774-D8A4-4287-9CB6-7F273369FD62}"/>
                </a:ext>
              </a:extLst>
            </p:cNvPr>
            <p:cNvSpPr>
              <a:spLocks noChangeAspect="1"/>
            </p:cNvSpPr>
            <p:nvPr/>
          </p:nvSpPr>
          <p:spPr>
            <a:xfrm rot="10800000">
              <a:off x="0" y="0"/>
              <a:ext cx="9144000" cy="1806574"/>
            </a:xfrm>
            <a:custGeom>
              <a:avLst/>
              <a:gdLst/>
              <a:ahLst/>
              <a:cxnLst/>
              <a:rect l="l" t="t" r="r" b="b"/>
              <a:pathLst>
                <a:path w="18288000" h="3613150">
                  <a:moveTo>
                    <a:pt x="18287988" y="589572"/>
                  </a:moveTo>
                  <a:lnTo>
                    <a:pt x="2093264" y="589572"/>
                  </a:lnTo>
                  <a:lnTo>
                    <a:pt x="1613027" y="0"/>
                  </a:lnTo>
                  <a:lnTo>
                    <a:pt x="1132776" y="589572"/>
                  </a:lnTo>
                  <a:lnTo>
                    <a:pt x="0" y="589572"/>
                  </a:lnTo>
                  <a:lnTo>
                    <a:pt x="0" y="3612553"/>
                  </a:lnTo>
                  <a:lnTo>
                    <a:pt x="18287988" y="3612553"/>
                  </a:lnTo>
                  <a:lnTo>
                    <a:pt x="18287988" y="589572"/>
                  </a:lnTo>
                  <a:close/>
                </a:path>
              </a:pathLst>
            </a:custGeom>
            <a:solidFill>
              <a:srgbClr val="2E6A8C"/>
            </a:solidFill>
          </p:spPr>
          <p:txBody>
            <a:bodyPr wrap="square" lIns="0" tIns="0" rIns="0" bIns="0" rtlCol="0"/>
            <a:lstStyle/>
            <a:p>
              <a:endParaRPr/>
            </a:p>
          </p:txBody>
        </p:sp>
        <p:sp>
          <p:nvSpPr>
            <p:cNvPr id="9" name="Rectangle 3">
              <a:extLst>
                <a:ext uri="{FF2B5EF4-FFF2-40B4-BE49-F238E27FC236}">
                  <a16:creationId xmlns:a16="http://schemas.microsoft.com/office/drawing/2014/main" id="{20EBC0E8-F51B-47FD-ABC0-01D53864BF5A}"/>
                </a:ext>
              </a:extLst>
            </p:cNvPr>
            <p:cNvSpPr txBox="1">
              <a:spLocks noChangeArrowheads="1"/>
            </p:cNvSpPr>
            <p:nvPr/>
          </p:nvSpPr>
          <p:spPr bwMode="auto">
            <a:xfrm>
              <a:off x="228600" y="0"/>
              <a:ext cx="8686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t"/>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effectLst/>
                  <a:latin typeface="Calibri" panose="020F0502020204030204" pitchFamily="34" charset="0"/>
                  <a:cs typeface="Calibri" panose="020F0502020204030204" pitchFamily="34" charset="0"/>
                </a:rPr>
                <a:t>Environmental, Social and Economic Concerns</a:t>
              </a:r>
              <a:endParaRPr lang="en-US" altLang="en-US" sz="4800" kern="0" dirty="0">
                <a:effectLst/>
                <a:latin typeface="Calibri" panose="020F0502020204030204" pitchFamily="34" charset="0"/>
                <a:cs typeface="Calibri" panose="020F0502020204030204" pitchFamily="34" charset="0"/>
              </a:endParaRPr>
            </a:p>
          </p:txBody>
        </p:sp>
      </p:grpSp>
      <p:sp>
        <p:nvSpPr>
          <p:cNvPr id="10" name="Text Box 6">
            <a:extLst>
              <a:ext uri="{FF2B5EF4-FFF2-40B4-BE49-F238E27FC236}">
                <a16:creationId xmlns:a16="http://schemas.microsoft.com/office/drawing/2014/main" id="{D9410E7F-8A82-4310-BDCB-1179F4AAAC80}"/>
              </a:ext>
            </a:extLst>
          </p:cNvPr>
          <p:cNvSpPr txBox="1">
            <a:spLocks noChangeArrowheads="1"/>
          </p:cNvSpPr>
          <p:nvPr/>
        </p:nvSpPr>
        <p:spPr bwMode="auto">
          <a:xfrm>
            <a:off x="457200" y="6169968"/>
            <a:ext cx="1828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hlink"/>
              </a:buClr>
              <a:buSzPct val="80000"/>
              <a:buFont typeface="Wingdings" pitchFamily="2" charset="2"/>
              <a:buChar char="Ø"/>
              <a:defRPr sz="3200">
                <a:solidFill>
                  <a:schemeClr val="tx1"/>
                </a:solidFill>
                <a:latin typeface="Arial"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charset="0"/>
              </a:defRPr>
            </a:lvl2pPr>
            <a:lvl3pPr marL="1143000" indent="-228600">
              <a:spcBef>
                <a:spcPct val="20000"/>
              </a:spcBef>
              <a:buClr>
                <a:schemeClr val="accent2"/>
              </a:buClr>
              <a:buChar char="•"/>
              <a:defRPr sz="2400">
                <a:solidFill>
                  <a:schemeClr val="tx1"/>
                </a:solidFill>
                <a:latin typeface="Arial"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charset="0"/>
              </a:defRPr>
            </a:lvl4pPr>
            <a:lvl5pPr marL="2057400" indent="-228600">
              <a:spcBef>
                <a:spcPct val="20000"/>
              </a:spcBef>
              <a:buClr>
                <a:schemeClr val="hlink"/>
              </a:buClr>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defRPr>
            </a:lvl9pPr>
          </a:lstStyle>
          <a:p>
            <a:pPr algn="ctr">
              <a:spcBef>
                <a:spcPct val="50000"/>
              </a:spcBef>
              <a:buClrTx/>
              <a:buSzTx/>
              <a:buNone/>
            </a:pPr>
            <a:r>
              <a:rPr lang="en-US" altLang="en-US" sz="2400" b="1" dirty="0">
                <a:solidFill>
                  <a:srgbClr val="741112"/>
                </a:solidFill>
                <a:latin typeface="Calibri" panose="020F0502020204030204" pitchFamily="34" charset="0"/>
                <a:cs typeface="Calibri" panose="020F0502020204030204" pitchFamily="34" charset="0"/>
              </a:rPr>
              <a:t>See Handout</a:t>
            </a:r>
          </a:p>
        </p:txBody>
      </p:sp>
    </p:spTree>
    <p:custDataLst>
      <p:tags r:id="rId1"/>
    </p:custDataLst>
    <p:extLst>
      <p:ext uri="{BB962C8B-B14F-4D97-AF65-F5344CB8AC3E}">
        <p14:creationId xmlns:p14="http://schemas.microsoft.com/office/powerpoint/2010/main" val="3850900223"/>
      </p:ext>
    </p:extLst>
  </p:cSld>
  <p:clrMapOvr>
    <a:masterClrMapping/>
  </p:clrMapOvr>
  <p:transition advTm="52123"/>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5DE2267D-A9BB-4772-A6FF-BEEDCEB5C6F4}"/>
              </a:ext>
            </a:extLst>
          </p:cNvPr>
          <p:cNvGraphicFramePr/>
          <p:nvPr>
            <p:extLst>
              <p:ext uri="{D42A27DB-BD31-4B8C-83A1-F6EECF244321}">
                <p14:modId xmlns:p14="http://schemas.microsoft.com/office/powerpoint/2010/main" val="3000472761"/>
              </p:ext>
            </p:extLst>
          </p:nvPr>
        </p:nvGraphicFramePr>
        <p:xfrm>
          <a:off x="0" y="1143000"/>
          <a:ext cx="9144000" cy="4937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3"/>
          <p:cNvSpPr txBox="1">
            <a:spLocks noChangeArrowheads="1"/>
          </p:cNvSpPr>
          <p:nvPr/>
        </p:nvSpPr>
        <p:spPr bwMode="auto">
          <a:xfrm>
            <a:off x="0" y="0"/>
            <a:ext cx="9143999"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Construction Traffic Control</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spcBef>
                <a:spcPts val="1800"/>
              </a:spcBef>
              <a:defRPr/>
            </a:pPr>
            <a:r>
              <a:rPr lang="en-US" altLang="en-US" sz="4800" b="1" dirty="0">
                <a:solidFill>
                  <a:srgbClr val="741112"/>
                </a:solidFill>
                <a:effectLst/>
                <a:latin typeface="Calibri" panose="020F0502020204030204" pitchFamily="34" charset="0"/>
                <a:cs typeface="Calibri" panose="020F0502020204030204" pitchFamily="34" charset="0"/>
              </a:rPr>
              <a:t>Purpose of the Meeting</a:t>
            </a:r>
          </a:p>
        </p:txBody>
      </p:sp>
      <p:graphicFrame>
        <p:nvGraphicFramePr>
          <p:cNvPr id="2" name="Diagram 1">
            <a:extLst>
              <a:ext uri="{FF2B5EF4-FFF2-40B4-BE49-F238E27FC236}">
                <a16:creationId xmlns:a16="http://schemas.microsoft.com/office/drawing/2014/main" id="{B56CDF85-7E0D-4B46-8704-F08E15F06CD5}"/>
              </a:ext>
            </a:extLst>
          </p:cNvPr>
          <p:cNvGraphicFramePr/>
          <p:nvPr>
            <p:extLst>
              <p:ext uri="{D42A27DB-BD31-4B8C-83A1-F6EECF244321}">
                <p14:modId xmlns:p14="http://schemas.microsoft.com/office/powerpoint/2010/main" val="3373167584"/>
              </p:ext>
            </p:extLst>
          </p:nvPr>
        </p:nvGraphicFramePr>
        <p:xfrm>
          <a:off x="457200" y="1143000"/>
          <a:ext cx="8229600" cy="4932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92973815"/>
      </p:ext>
    </p:extLst>
  </p:cSld>
  <p:clrMapOvr>
    <a:masterClrMapping/>
  </p:clrMapOvr>
  <p:transition advTm="58937"/>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txBox="1">
            <a:spLocks noChangeArrowheads="1"/>
          </p:cNvSpPr>
          <p:nvPr/>
        </p:nvSpPr>
        <p:spPr>
          <a:xfrm>
            <a:off x="457200" y="1672686"/>
            <a:ext cx="8229600" cy="4572000"/>
          </a:xfrm>
          <a:prstGeom prst="rect">
            <a:avLst/>
          </a:prstGeom>
        </p:spPr>
        <p:txBody>
          <a:bodyPr vert="horz" lIns="91440" tIns="91440" rIns="91440" bIns="0" anchor="t" anchorCtr="0">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0" indent="0" fontAlgn="auto">
              <a:spcBef>
                <a:spcPts val="0"/>
              </a:spcBef>
              <a:spcAft>
                <a:spcPts val="1200"/>
              </a:spcAft>
              <a:buClr>
                <a:schemeClr val="tx1"/>
              </a:buClr>
              <a:buNone/>
              <a:defRPr/>
            </a:pPr>
            <a:r>
              <a:rPr lang="en-US" altLang="en-US" sz="3200" b="1" dirty="0">
                <a:solidFill>
                  <a:srgbClr val="2E6A8C"/>
                </a:solidFill>
                <a:latin typeface="Calibri" panose="020F0502020204030204" pitchFamily="34" charset="0"/>
                <a:cs typeface="Calibri" panose="020F0502020204030204" pitchFamily="34" charset="0"/>
              </a:rPr>
              <a:t>Landowners adjacent to the project will be contacted individually by SDDOT to schedule a meeting</a:t>
            </a:r>
          </a:p>
          <a:p>
            <a:pPr marL="0" indent="0" fontAlgn="auto">
              <a:spcBef>
                <a:spcPts val="0"/>
              </a:spcBef>
              <a:spcAft>
                <a:spcPts val="0"/>
              </a:spcAft>
              <a:buClr>
                <a:schemeClr val="tx1"/>
              </a:buClr>
              <a:buNone/>
              <a:defRPr/>
            </a:pPr>
            <a:r>
              <a:rPr lang="en-US" altLang="en-US" sz="3200" b="1" dirty="0">
                <a:solidFill>
                  <a:srgbClr val="2E6A8C"/>
                </a:solidFill>
                <a:latin typeface="Calibri" panose="020F0502020204030204" pitchFamily="34" charset="0"/>
                <a:cs typeface="Calibri" panose="020F0502020204030204" pitchFamily="34" charset="0"/>
              </a:rPr>
              <a:t>Discussion Items:</a:t>
            </a:r>
          </a:p>
          <a:p>
            <a:pPr marL="228600" indent="-228600" fontAlgn="auto">
              <a:spcBef>
                <a:spcPts val="0"/>
              </a:spcBef>
              <a:spcAft>
                <a:spcPts val="0"/>
              </a:spcAft>
              <a:buClr>
                <a:srgbClr val="2E6A8C"/>
              </a:buClr>
              <a:buSzPct val="75000"/>
              <a:buFont typeface="Arial" panose="020B0604020202020204" pitchFamily="34" charset="0"/>
              <a:buChar char="•"/>
              <a:defRPr/>
            </a:pPr>
            <a:r>
              <a:rPr lang="en-US" altLang="en-US" dirty="0">
                <a:solidFill>
                  <a:srgbClr val="2E6A8C"/>
                </a:solidFill>
                <a:latin typeface="Calibri" panose="020F0502020204030204" pitchFamily="34" charset="0"/>
                <a:cs typeface="Calibri" panose="020F0502020204030204" pitchFamily="34" charset="0"/>
              </a:rPr>
              <a:t>Driveway locations/widths</a:t>
            </a:r>
          </a:p>
          <a:p>
            <a:pPr marL="228600" indent="-228600" fontAlgn="auto">
              <a:spcBef>
                <a:spcPts val="0"/>
              </a:spcBef>
              <a:spcAft>
                <a:spcPts val="0"/>
              </a:spcAft>
              <a:buClr>
                <a:srgbClr val="2E6A8C"/>
              </a:buClr>
              <a:buSzPct val="75000"/>
              <a:buFont typeface="Arial" panose="020B0604020202020204" pitchFamily="34" charset="0"/>
              <a:buChar char="•"/>
              <a:defRPr/>
            </a:pPr>
            <a:r>
              <a:rPr lang="en-US" altLang="en-US" dirty="0">
                <a:solidFill>
                  <a:srgbClr val="2E6A8C"/>
                </a:solidFill>
                <a:latin typeface="Calibri" panose="020F0502020204030204" pitchFamily="34" charset="0"/>
                <a:cs typeface="Calibri" panose="020F0502020204030204" pitchFamily="34" charset="0"/>
              </a:rPr>
              <a:t>Drainage</a:t>
            </a:r>
          </a:p>
          <a:p>
            <a:pPr marL="228600" indent="-228600" fontAlgn="auto">
              <a:spcBef>
                <a:spcPts val="0"/>
              </a:spcBef>
              <a:spcAft>
                <a:spcPts val="0"/>
              </a:spcAft>
              <a:buClr>
                <a:srgbClr val="2E6A8C"/>
              </a:buClr>
              <a:buSzPct val="75000"/>
              <a:buFont typeface="Arial" panose="020B0604020202020204" pitchFamily="34" charset="0"/>
              <a:buChar char="•"/>
              <a:defRPr/>
            </a:pPr>
            <a:r>
              <a:rPr lang="en-US" altLang="en-US" dirty="0">
                <a:solidFill>
                  <a:srgbClr val="2E6A8C"/>
                </a:solidFill>
                <a:latin typeface="Calibri" panose="020F0502020204030204" pitchFamily="34" charset="0"/>
                <a:cs typeface="Calibri" panose="020F0502020204030204" pitchFamily="34" charset="0"/>
              </a:rPr>
              <a:t>Trees</a:t>
            </a:r>
          </a:p>
          <a:p>
            <a:pPr marL="228600" indent="-228600" fontAlgn="auto">
              <a:spcBef>
                <a:spcPts val="0"/>
              </a:spcBef>
              <a:spcAft>
                <a:spcPts val="0"/>
              </a:spcAft>
              <a:buClr>
                <a:srgbClr val="2E6A8C"/>
              </a:buClr>
              <a:buSzPct val="75000"/>
              <a:buFont typeface="Arial" panose="020B0604020202020204" pitchFamily="34" charset="0"/>
              <a:buChar char="•"/>
              <a:defRPr/>
            </a:pPr>
            <a:r>
              <a:rPr lang="en-US" altLang="en-US" dirty="0">
                <a:solidFill>
                  <a:srgbClr val="2E6A8C"/>
                </a:solidFill>
                <a:latin typeface="Calibri" panose="020F0502020204030204" pitchFamily="34" charset="0"/>
                <a:cs typeface="Calibri" panose="020F0502020204030204" pitchFamily="34" charset="0"/>
              </a:rPr>
              <a:t>Temporary Easements or ROW acquisition</a:t>
            </a:r>
          </a:p>
        </p:txBody>
      </p:sp>
      <p:sp>
        <p:nvSpPr>
          <p:cNvPr id="6" name="Text Box 6">
            <a:extLst>
              <a:ext uri="{FF2B5EF4-FFF2-40B4-BE49-F238E27FC236}">
                <a16:creationId xmlns:a16="http://schemas.microsoft.com/office/drawing/2014/main" id="{EBCE8ADA-C7D1-4AAB-89F7-4BAF01EE9C8B}"/>
              </a:ext>
            </a:extLst>
          </p:cNvPr>
          <p:cNvSpPr txBox="1">
            <a:spLocks noChangeArrowheads="1"/>
          </p:cNvSpPr>
          <p:nvPr/>
        </p:nvSpPr>
        <p:spPr bwMode="auto">
          <a:xfrm>
            <a:off x="457200" y="6169968"/>
            <a:ext cx="1828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hlink"/>
              </a:buClr>
              <a:buSzPct val="80000"/>
              <a:buFont typeface="Wingdings" pitchFamily="2" charset="2"/>
              <a:buChar char="Ø"/>
              <a:defRPr sz="3200">
                <a:solidFill>
                  <a:schemeClr val="tx1"/>
                </a:solidFill>
                <a:latin typeface="Arial"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charset="0"/>
              </a:defRPr>
            </a:lvl2pPr>
            <a:lvl3pPr marL="1143000" indent="-228600">
              <a:spcBef>
                <a:spcPct val="20000"/>
              </a:spcBef>
              <a:buClr>
                <a:schemeClr val="accent2"/>
              </a:buClr>
              <a:buChar char="•"/>
              <a:defRPr sz="2400">
                <a:solidFill>
                  <a:schemeClr val="tx1"/>
                </a:solidFill>
                <a:latin typeface="Arial"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charset="0"/>
              </a:defRPr>
            </a:lvl4pPr>
            <a:lvl5pPr marL="2057400" indent="-228600">
              <a:spcBef>
                <a:spcPct val="20000"/>
              </a:spcBef>
              <a:buClr>
                <a:schemeClr val="hlink"/>
              </a:buClr>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defRPr>
            </a:lvl9pPr>
          </a:lstStyle>
          <a:p>
            <a:pPr algn="ctr">
              <a:spcBef>
                <a:spcPct val="50000"/>
              </a:spcBef>
              <a:buClrTx/>
              <a:buSzTx/>
              <a:buFontTx/>
              <a:buNone/>
            </a:pPr>
            <a:r>
              <a:rPr lang="en-US" altLang="en-US" sz="2400" b="1" dirty="0">
                <a:solidFill>
                  <a:srgbClr val="741112"/>
                </a:solidFill>
                <a:latin typeface="Calibri" panose="020F0502020204030204" pitchFamily="34" charset="0"/>
                <a:cs typeface="Calibri" panose="020F0502020204030204" pitchFamily="34" charset="0"/>
              </a:rPr>
              <a:t>See Handout</a:t>
            </a:r>
          </a:p>
        </p:txBody>
      </p:sp>
      <p:grpSp>
        <p:nvGrpSpPr>
          <p:cNvPr id="15" name="Group 14">
            <a:extLst>
              <a:ext uri="{FF2B5EF4-FFF2-40B4-BE49-F238E27FC236}">
                <a16:creationId xmlns:a16="http://schemas.microsoft.com/office/drawing/2014/main" id="{86304CFD-3B1F-4937-891C-2626DBA9FE8B}"/>
              </a:ext>
            </a:extLst>
          </p:cNvPr>
          <p:cNvGrpSpPr/>
          <p:nvPr/>
        </p:nvGrpSpPr>
        <p:grpSpPr>
          <a:xfrm>
            <a:off x="0" y="0"/>
            <a:ext cx="9144000" cy="1828800"/>
            <a:chOff x="0" y="0"/>
            <a:chExt cx="9144000" cy="1828800"/>
          </a:xfrm>
        </p:grpSpPr>
        <p:sp>
          <p:nvSpPr>
            <p:cNvPr id="16" name="object 4">
              <a:extLst>
                <a:ext uri="{FF2B5EF4-FFF2-40B4-BE49-F238E27FC236}">
                  <a16:creationId xmlns:a16="http://schemas.microsoft.com/office/drawing/2014/main" id="{6B0E53E7-C02F-4F01-91D4-4741612C6E4F}"/>
                </a:ext>
              </a:extLst>
            </p:cNvPr>
            <p:cNvSpPr>
              <a:spLocks noChangeAspect="1"/>
            </p:cNvSpPr>
            <p:nvPr/>
          </p:nvSpPr>
          <p:spPr>
            <a:xfrm rot="10800000">
              <a:off x="0" y="0"/>
              <a:ext cx="9144000" cy="1806574"/>
            </a:xfrm>
            <a:custGeom>
              <a:avLst/>
              <a:gdLst/>
              <a:ahLst/>
              <a:cxnLst/>
              <a:rect l="l" t="t" r="r" b="b"/>
              <a:pathLst>
                <a:path w="18288000" h="3613150">
                  <a:moveTo>
                    <a:pt x="18287988" y="589572"/>
                  </a:moveTo>
                  <a:lnTo>
                    <a:pt x="2093264" y="589572"/>
                  </a:lnTo>
                  <a:lnTo>
                    <a:pt x="1613027" y="0"/>
                  </a:lnTo>
                  <a:lnTo>
                    <a:pt x="1132776" y="589572"/>
                  </a:lnTo>
                  <a:lnTo>
                    <a:pt x="0" y="589572"/>
                  </a:lnTo>
                  <a:lnTo>
                    <a:pt x="0" y="3612553"/>
                  </a:lnTo>
                  <a:lnTo>
                    <a:pt x="18287988" y="3612553"/>
                  </a:lnTo>
                  <a:lnTo>
                    <a:pt x="18287988" y="589572"/>
                  </a:lnTo>
                  <a:close/>
                </a:path>
              </a:pathLst>
            </a:custGeom>
            <a:solidFill>
              <a:srgbClr val="2E6A8C"/>
            </a:solidFill>
          </p:spPr>
          <p:txBody>
            <a:bodyPr wrap="square" lIns="0" tIns="0" rIns="0" bIns="0" rtlCol="0"/>
            <a:lstStyle/>
            <a:p>
              <a:endParaRPr/>
            </a:p>
          </p:txBody>
        </p:sp>
        <p:sp>
          <p:nvSpPr>
            <p:cNvPr id="17" name="Rectangle 3">
              <a:extLst>
                <a:ext uri="{FF2B5EF4-FFF2-40B4-BE49-F238E27FC236}">
                  <a16:creationId xmlns:a16="http://schemas.microsoft.com/office/drawing/2014/main" id="{FE5BC36D-1E72-408B-BA64-B1C9C13C5C99}"/>
                </a:ext>
              </a:extLst>
            </p:cNvPr>
            <p:cNvSpPr txBox="1">
              <a:spLocks noChangeArrowheads="1"/>
            </p:cNvSpPr>
            <p:nvPr/>
          </p:nvSpPr>
          <p:spPr bwMode="auto">
            <a:xfrm>
              <a:off x="228600" y="0"/>
              <a:ext cx="8686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365760" bIns="0" anchor="t"/>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effectLst/>
                  <a:latin typeface="Calibri" panose="020F0502020204030204" pitchFamily="34" charset="0"/>
                  <a:cs typeface="Calibri" panose="020F0502020204030204" pitchFamily="34" charset="0"/>
                </a:rPr>
                <a:t>Landowner Meetings</a:t>
              </a:r>
              <a:endParaRPr lang="en-US" altLang="en-US" sz="4800" kern="0" dirty="0">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582849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754880"/>
            <a:ext cx="8229600" cy="523220"/>
          </a:xfrm>
          <a:prstGeom prst="rect">
            <a:avLst/>
          </a:prstGeom>
          <a:solidFill>
            <a:srgbClr val="741112"/>
          </a:solidFill>
        </p:spPr>
        <p:txBody>
          <a:bodyPr wrap="square" rtlCol="0">
            <a:spAutoFit/>
          </a:bodyPr>
          <a:lstStyle/>
          <a:p>
            <a:pPr algn="ctr">
              <a:spcBef>
                <a:spcPts val="0"/>
              </a:spcBef>
              <a:spcAft>
                <a:spcPts val="1200"/>
              </a:spcAft>
            </a:pPr>
            <a:r>
              <a:rPr lang="en-US" sz="2800" dirty="0">
                <a:solidFill>
                  <a:srgbClr val="FFFFFF"/>
                </a:solidFill>
                <a:latin typeface="Calibri" panose="020F0502020204030204" pitchFamily="34" charset="0"/>
                <a:cs typeface="Calibri" panose="020F0502020204030204" pitchFamily="34" charset="0"/>
              </a:rPr>
              <a:t>Estimated Cost:  $5.5 million</a:t>
            </a:r>
          </a:p>
        </p:txBody>
      </p:sp>
      <p:sp>
        <p:nvSpPr>
          <p:cNvPr id="7" name="Rectangle 3"/>
          <p:cNvSpPr txBox="1">
            <a:spLocks noChangeArrowheads="1"/>
          </p:cNvSpPr>
          <p:nvPr/>
        </p:nvSpPr>
        <p:spPr bwMode="auto">
          <a:xfrm>
            <a:off x="0" y="0"/>
            <a:ext cx="9143999"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Tentative Project Schedule</a:t>
            </a:r>
          </a:p>
        </p:txBody>
      </p:sp>
      <p:sp>
        <p:nvSpPr>
          <p:cNvPr id="3" name="Rectangle 2">
            <a:extLst>
              <a:ext uri="{FF2B5EF4-FFF2-40B4-BE49-F238E27FC236}">
                <a16:creationId xmlns:a16="http://schemas.microsoft.com/office/drawing/2014/main" id="{45AA24C8-E5B6-4110-BF75-091B5DD305FC}"/>
              </a:ext>
            </a:extLst>
          </p:cNvPr>
          <p:cNvSpPr/>
          <p:nvPr/>
        </p:nvSpPr>
        <p:spPr>
          <a:xfrm>
            <a:off x="2217028" y="1024234"/>
            <a:ext cx="4709944" cy="461665"/>
          </a:xfrm>
          <a:prstGeom prst="rect">
            <a:avLst/>
          </a:prstGeom>
        </p:spPr>
        <p:txBody>
          <a:bodyPr wrap="none" anchor="ctr">
            <a:spAutoFit/>
          </a:bodyPr>
          <a:lstStyle/>
          <a:p>
            <a:pPr algn="ctr" eaLnBrk="1" hangingPunct="1">
              <a:defRPr/>
            </a:pPr>
            <a:r>
              <a:rPr lang="en-US" sz="2400" b="1" dirty="0">
                <a:solidFill>
                  <a:srgbClr val="2E6A8C"/>
                </a:solidFill>
              </a:rPr>
              <a:t>Dependent on Federal Funding</a:t>
            </a:r>
            <a:endParaRPr lang="en-US" altLang="en-US" sz="2400" b="1" kern="0" dirty="0">
              <a:solidFill>
                <a:srgbClr val="2E6A8C"/>
              </a:solidFill>
            </a:endParaRPr>
          </a:p>
        </p:txBody>
      </p:sp>
      <p:grpSp>
        <p:nvGrpSpPr>
          <p:cNvPr id="4" name="Group 3">
            <a:extLst>
              <a:ext uri="{FF2B5EF4-FFF2-40B4-BE49-F238E27FC236}">
                <a16:creationId xmlns:a16="http://schemas.microsoft.com/office/drawing/2014/main" id="{77893E82-BA78-474B-B34D-C1B348739AEB}"/>
              </a:ext>
            </a:extLst>
          </p:cNvPr>
          <p:cNvGrpSpPr/>
          <p:nvPr/>
        </p:nvGrpSpPr>
        <p:grpSpPr>
          <a:xfrm>
            <a:off x="513207" y="2062004"/>
            <a:ext cx="8117586" cy="2733993"/>
            <a:chOff x="512064" y="2719351"/>
            <a:chExt cx="8117586" cy="2733993"/>
          </a:xfrm>
        </p:grpSpPr>
        <p:grpSp>
          <p:nvGrpSpPr>
            <p:cNvPr id="45" name="object 3">
              <a:extLst>
                <a:ext uri="{FF2B5EF4-FFF2-40B4-BE49-F238E27FC236}">
                  <a16:creationId xmlns:a16="http://schemas.microsoft.com/office/drawing/2014/main" id="{EE3AE3B3-161A-46A4-91A6-04C7D1E7C189}"/>
                </a:ext>
              </a:extLst>
            </p:cNvPr>
            <p:cNvGrpSpPr/>
            <p:nvPr/>
          </p:nvGrpSpPr>
          <p:grpSpPr>
            <a:xfrm>
              <a:off x="514350" y="2719351"/>
              <a:ext cx="1905000" cy="2733993"/>
              <a:chOff x="1028700" y="3724201"/>
              <a:chExt cx="3810000" cy="5467985"/>
            </a:xfrm>
          </p:grpSpPr>
          <p:sp>
            <p:nvSpPr>
              <p:cNvPr id="46" name="object 4">
                <a:extLst>
                  <a:ext uri="{FF2B5EF4-FFF2-40B4-BE49-F238E27FC236}">
                    <a16:creationId xmlns:a16="http://schemas.microsoft.com/office/drawing/2014/main" id="{563B54FF-835F-4D49-A774-CFD9312C8771}"/>
                  </a:ext>
                </a:extLst>
              </p:cNvPr>
              <p:cNvSpPr/>
              <p:nvPr/>
            </p:nvSpPr>
            <p:spPr>
              <a:xfrm>
                <a:off x="1028700" y="3762380"/>
                <a:ext cx="3810000" cy="5429250"/>
              </a:xfrm>
              <a:custGeom>
                <a:avLst/>
                <a:gdLst/>
                <a:ahLst/>
                <a:cxnLst/>
                <a:rect l="l" t="t" r="r" b="b"/>
                <a:pathLst>
                  <a:path w="3810000" h="5429250">
                    <a:moveTo>
                      <a:pt x="3809999" y="5429249"/>
                    </a:moveTo>
                    <a:lnTo>
                      <a:pt x="0" y="5429249"/>
                    </a:lnTo>
                    <a:lnTo>
                      <a:pt x="0" y="0"/>
                    </a:lnTo>
                    <a:lnTo>
                      <a:pt x="3809999" y="0"/>
                    </a:lnTo>
                    <a:lnTo>
                      <a:pt x="3809999" y="5429249"/>
                    </a:lnTo>
                    <a:close/>
                  </a:path>
                </a:pathLst>
              </a:custGeom>
              <a:solidFill>
                <a:srgbClr val="2E6A8C"/>
              </a:solidFill>
            </p:spPr>
            <p:txBody>
              <a:bodyPr wrap="square" lIns="0" tIns="0" rIns="0" bIns="0" rtlCol="0"/>
              <a:lstStyle/>
              <a:p>
                <a:endParaRPr sz="900"/>
              </a:p>
            </p:txBody>
          </p:sp>
          <p:sp>
            <p:nvSpPr>
              <p:cNvPr id="47" name="object 5">
                <a:extLst>
                  <a:ext uri="{FF2B5EF4-FFF2-40B4-BE49-F238E27FC236}">
                    <a16:creationId xmlns:a16="http://schemas.microsoft.com/office/drawing/2014/main" id="{6A8A1784-89E3-4528-BF29-4FEBC2CDD7C4}"/>
                  </a:ext>
                </a:extLst>
              </p:cNvPr>
              <p:cNvSpPr/>
              <p:nvPr/>
            </p:nvSpPr>
            <p:spPr>
              <a:xfrm>
                <a:off x="2621216" y="3724201"/>
                <a:ext cx="625475" cy="384175"/>
              </a:xfrm>
              <a:custGeom>
                <a:avLst/>
                <a:gdLst/>
                <a:ahLst/>
                <a:cxnLst/>
                <a:rect l="l" t="t" r="r" b="b"/>
                <a:pathLst>
                  <a:path w="625475" h="384175">
                    <a:moveTo>
                      <a:pt x="0" y="0"/>
                    </a:moveTo>
                    <a:lnTo>
                      <a:pt x="624941" y="0"/>
                    </a:lnTo>
                    <a:lnTo>
                      <a:pt x="312470" y="383609"/>
                    </a:lnTo>
                    <a:lnTo>
                      <a:pt x="0" y="0"/>
                    </a:lnTo>
                    <a:close/>
                  </a:path>
                </a:pathLst>
              </a:custGeom>
              <a:solidFill>
                <a:srgbClr val="FDB917"/>
              </a:solidFill>
            </p:spPr>
            <p:txBody>
              <a:bodyPr wrap="square" lIns="0" tIns="0" rIns="0" bIns="0" rtlCol="0"/>
              <a:lstStyle/>
              <a:p>
                <a:endParaRPr sz="900"/>
              </a:p>
            </p:txBody>
          </p:sp>
        </p:grpSp>
        <p:grpSp>
          <p:nvGrpSpPr>
            <p:cNvPr id="48" name="object 6">
              <a:extLst>
                <a:ext uri="{FF2B5EF4-FFF2-40B4-BE49-F238E27FC236}">
                  <a16:creationId xmlns:a16="http://schemas.microsoft.com/office/drawing/2014/main" id="{EE3D4C7A-FDD6-49E5-B835-1F4D420BD067}"/>
                </a:ext>
              </a:extLst>
            </p:cNvPr>
            <p:cNvGrpSpPr/>
            <p:nvPr/>
          </p:nvGrpSpPr>
          <p:grpSpPr>
            <a:xfrm>
              <a:off x="2584449" y="2719351"/>
              <a:ext cx="1905000" cy="2733993"/>
              <a:chOff x="5168899" y="3724201"/>
              <a:chExt cx="3810000" cy="5467985"/>
            </a:xfrm>
          </p:grpSpPr>
          <p:sp>
            <p:nvSpPr>
              <p:cNvPr id="49" name="object 7">
                <a:extLst>
                  <a:ext uri="{FF2B5EF4-FFF2-40B4-BE49-F238E27FC236}">
                    <a16:creationId xmlns:a16="http://schemas.microsoft.com/office/drawing/2014/main" id="{71A27931-98E6-4365-9CFF-CE6E12B28BA1}"/>
                  </a:ext>
                </a:extLst>
              </p:cNvPr>
              <p:cNvSpPr/>
              <p:nvPr/>
            </p:nvSpPr>
            <p:spPr>
              <a:xfrm>
                <a:off x="5168899" y="3762380"/>
                <a:ext cx="3810000" cy="5429250"/>
              </a:xfrm>
              <a:custGeom>
                <a:avLst/>
                <a:gdLst/>
                <a:ahLst/>
                <a:cxnLst/>
                <a:rect l="l" t="t" r="r" b="b"/>
                <a:pathLst>
                  <a:path w="3810000" h="5429250">
                    <a:moveTo>
                      <a:pt x="3809999" y="5429249"/>
                    </a:moveTo>
                    <a:lnTo>
                      <a:pt x="0" y="5429249"/>
                    </a:lnTo>
                    <a:lnTo>
                      <a:pt x="0" y="0"/>
                    </a:lnTo>
                    <a:lnTo>
                      <a:pt x="3809999" y="0"/>
                    </a:lnTo>
                    <a:lnTo>
                      <a:pt x="3809999" y="5429249"/>
                    </a:lnTo>
                    <a:close/>
                  </a:path>
                </a:pathLst>
              </a:custGeom>
              <a:solidFill>
                <a:srgbClr val="2E6A8C"/>
              </a:solidFill>
            </p:spPr>
            <p:txBody>
              <a:bodyPr wrap="square" lIns="0" tIns="0" rIns="0" bIns="0" rtlCol="0"/>
              <a:lstStyle/>
              <a:p>
                <a:endParaRPr sz="900"/>
              </a:p>
            </p:txBody>
          </p:sp>
          <p:sp>
            <p:nvSpPr>
              <p:cNvPr id="50" name="object 8">
                <a:extLst>
                  <a:ext uri="{FF2B5EF4-FFF2-40B4-BE49-F238E27FC236}">
                    <a16:creationId xmlns:a16="http://schemas.microsoft.com/office/drawing/2014/main" id="{0781E10B-A66D-4108-9BD0-446E0DAD852D}"/>
                  </a:ext>
                </a:extLst>
              </p:cNvPr>
              <p:cNvSpPr/>
              <p:nvPr/>
            </p:nvSpPr>
            <p:spPr>
              <a:xfrm>
                <a:off x="6761416" y="3724201"/>
                <a:ext cx="625475" cy="384175"/>
              </a:xfrm>
              <a:custGeom>
                <a:avLst/>
                <a:gdLst/>
                <a:ahLst/>
                <a:cxnLst/>
                <a:rect l="l" t="t" r="r" b="b"/>
                <a:pathLst>
                  <a:path w="625475" h="384175">
                    <a:moveTo>
                      <a:pt x="0" y="0"/>
                    </a:moveTo>
                    <a:lnTo>
                      <a:pt x="624941" y="0"/>
                    </a:lnTo>
                    <a:lnTo>
                      <a:pt x="312470" y="383609"/>
                    </a:lnTo>
                    <a:lnTo>
                      <a:pt x="0" y="0"/>
                    </a:lnTo>
                    <a:close/>
                  </a:path>
                </a:pathLst>
              </a:custGeom>
              <a:solidFill>
                <a:srgbClr val="FDB917"/>
              </a:solidFill>
            </p:spPr>
            <p:txBody>
              <a:bodyPr wrap="square" lIns="0" tIns="0" rIns="0" bIns="0" rtlCol="0"/>
              <a:lstStyle/>
              <a:p>
                <a:endParaRPr sz="900"/>
              </a:p>
            </p:txBody>
          </p:sp>
        </p:grpSp>
        <p:grpSp>
          <p:nvGrpSpPr>
            <p:cNvPr id="51" name="Group 50">
              <a:extLst>
                <a:ext uri="{FF2B5EF4-FFF2-40B4-BE49-F238E27FC236}">
                  <a16:creationId xmlns:a16="http://schemas.microsoft.com/office/drawing/2014/main" id="{280EB312-6081-434F-AFF9-22047C35C8CE}"/>
                </a:ext>
              </a:extLst>
            </p:cNvPr>
            <p:cNvGrpSpPr/>
            <p:nvPr/>
          </p:nvGrpSpPr>
          <p:grpSpPr>
            <a:xfrm>
              <a:off x="4654549" y="2719351"/>
              <a:ext cx="1905000" cy="2733715"/>
              <a:chOff x="9309099" y="3724201"/>
              <a:chExt cx="3810000" cy="5467429"/>
            </a:xfrm>
          </p:grpSpPr>
          <p:sp>
            <p:nvSpPr>
              <p:cNvPr id="52" name="object 10">
                <a:extLst>
                  <a:ext uri="{FF2B5EF4-FFF2-40B4-BE49-F238E27FC236}">
                    <a16:creationId xmlns:a16="http://schemas.microsoft.com/office/drawing/2014/main" id="{C138CA3C-586C-4304-8515-D05B01876D03}"/>
                  </a:ext>
                </a:extLst>
              </p:cNvPr>
              <p:cNvSpPr/>
              <p:nvPr/>
            </p:nvSpPr>
            <p:spPr>
              <a:xfrm>
                <a:off x="9309099" y="3762380"/>
                <a:ext cx="3810000" cy="5429250"/>
              </a:xfrm>
              <a:custGeom>
                <a:avLst/>
                <a:gdLst/>
                <a:ahLst/>
                <a:cxnLst/>
                <a:rect l="l" t="t" r="r" b="b"/>
                <a:pathLst>
                  <a:path w="3810000" h="5429250">
                    <a:moveTo>
                      <a:pt x="3809999" y="5429249"/>
                    </a:moveTo>
                    <a:lnTo>
                      <a:pt x="0" y="5429249"/>
                    </a:lnTo>
                    <a:lnTo>
                      <a:pt x="0" y="0"/>
                    </a:lnTo>
                    <a:lnTo>
                      <a:pt x="3809999" y="0"/>
                    </a:lnTo>
                    <a:lnTo>
                      <a:pt x="3809999" y="5429249"/>
                    </a:lnTo>
                    <a:close/>
                  </a:path>
                </a:pathLst>
              </a:custGeom>
              <a:solidFill>
                <a:srgbClr val="2E6A8C"/>
              </a:solidFill>
            </p:spPr>
            <p:txBody>
              <a:bodyPr wrap="square" lIns="0" tIns="0" rIns="0" bIns="0" rtlCol="0"/>
              <a:lstStyle/>
              <a:p>
                <a:endParaRPr sz="900"/>
              </a:p>
            </p:txBody>
          </p:sp>
          <p:sp>
            <p:nvSpPr>
              <p:cNvPr id="53" name="object 11">
                <a:extLst>
                  <a:ext uri="{FF2B5EF4-FFF2-40B4-BE49-F238E27FC236}">
                    <a16:creationId xmlns:a16="http://schemas.microsoft.com/office/drawing/2014/main" id="{1BBF0F22-A0ED-4435-9025-D51A40ED5457}"/>
                  </a:ext>
                </a:extLst>
              </p:cNvPr>
              <p:cNvSpPr/>
              <p:nvPr/>
            </p:nvSpPr>
            <p:spPr>
              <a:xfrm>
                <a:off x="10901616" y="3724201"/>
                <a:ext cx="625475" cy="384175"/>
              </a:xfrm>
              <a:custGeom>
                <a:avLst/>
                <a:gdLst/>
                <a:ahLst/>
                <a:cxnLst/>
                <a:rect l="l" t="t" r="r" b="b"/>
                <a:pathLst>
                  <a:path w="625475" h="384175">
                    <a:moveTo>
                      <a:pt x="0" y="0"/>
                    </a:moveTo>
                    <a:lnTo>
                      <a:pt x="624941" y="0"/>
                    </a:lnTo>
                    <a:lnTo>
                      <a:pt x="312470" y="383609"/>
                    </a:lnTo>
                    <a:lnTo>
                      <a:pt x="0" y="0"/>
                    </a:lnTo>
                    <a:close/>
                  </a:path>
                </a:pathLst>
              </a:custGeom>
              <a:solidFill>
                <a:srgbClr val="FDB917"/>
              </a:solidFill>
            </p:spPr>
            <p:txBody>
              <a:bodyPr wrap="square" lIns="0" tIns="0" rIns="0" bIns="0" rtlCol="0"/>
              <a:lstStyle/>
              <a:p>
                <a:endParaRPr sz="900"/>
              </a:p>
            </p:txBody>
          </p:sp>
        </p:grpSp>
        <p:grpSp>
          <p:nvGrpSpPr>
            <p:cNvPr id="54" name="object 12">
              <a:extLst>
                <a:ext uri="{FF2B5EF4-FFF2-40B4-BE49-F238E27FC236}">
                  <a16:creationId xmlns:a16="http://schemas.microsoft.com/office/drawing/2014/main" id="{72FE27F1-4ACB-4906-B000-47CBD666C979}"/>
                </a:ext>
              </a:extLst>
            </p:cNvPr>
            <p:cNvGrpSpPr/>
            <p:nvPr/>
          </p:nvGrpSpPr>
          <p:grpSpPr>
            <a:xfrm>
              <a:off x="6724650" y="2719351"/>
              <a:ext cx="1905000" cy="2733993"/>
              <a:chOff x="13449300" y="3724201"/>
              <a:chExt cx="3810000" cy="5467985"/>
            </a:xfrm>
          </p:grpSpPr>
          <p:sp>
            <p:nvSpPr>
              <p:cNvPr id="55" name="object 13">
                <a:extLst>
                  <a:ext uri="{FF2B5EF4-FFF2-40B4-BE49-F238E27FC236}">
                    <a16:creationId xmlns:a16="http://schemas.microsoft.com/office/drawing/2014/main" id="{7786E258-EEB3-47EA-A7A9-F8DC08488C37}"/>
                  </a:ext>
                </a:extLst>
              </p:cNvPr>
              <p:cNvSpPr/>
              <p:nvPr/>
            </p:nvSpPr>
            <p:spPr>
              <a:xfrm>
                <a:off x="13449300" y="3762380"/>
                <a:ext cx="3810000" cy="5429250"/>
              </a:xfrm>
              <a:custGeom>
                <a:avLst/>
                <a:gdLst/>
                <a:ahLst/>
                <a:cxnLst/>
                <a:rect l="l" t="t" r="r" b="b"/>
                <a:pathLst>
                  <a:path w="3810000" h="5429250">
                    <a:moveTo>
                      <a:pt x="3809999" y="5429249"/>
                    </a:moveTo>
                    <a:lnTo>
                      <a:pt x="0" y="5429249"/>
                    </a:lnTo>
                    <a:lnTo>
                      <a:pt x="0" y="0"/>
                    </a:lnTo>
                    <a:lnTo>
                      <a:pt x="3809999" y="0"/>
                    </a:lnTo>
                    <a:lnTo>
                      <a:pt x="3809999" y="5429249"/>
                    </a:lnTo>
                    <a:close/>
                  </a:path>
                </a:pathLst>
              </a:custGeom>
              <a:solidFill>
                <a:srgbClr val="2E6A8C"/>
              </a:solidFill>
            </p:spPr>
            <p:txBody>
              <a:bodyPr wrap="square" lIns="0" tIns="0" rIns="0" bIns="0" rtlCol="0"/>
              <a:lstStyle/>
              <a:p>
                <a:endParaRPr sz="900"/>
              </a:p>
            </p:txBody>
          </p:sp>
          <p:sp>
            <p:nvSpPr>
              <p:cNvPr id="56" name="object 14">
                <a:extLst>
                  <a:ext uri="{FF2B5EF4-FFF2-40B4-BE49-F238E27FC236}">
                    <a16:creationId xmlns:a16="http://schemas.microsoft.com/office/drawing/2014/main" id="{C06AA114-188E-4AA3-ACC4-2BF0E6C41A12}"/>
                  </a:ext>
                </a:extLst>
              </p:cNvPr>
              <p:cNvSpPr/>
              <p:nvPr/>
            </p:nvSpPr>
            <p:spPr>
              <a:xfrm>
                <a:off x="15041816" y="3724201"/>
                <a:ext cx="625475" cy="384175"/>
              </a:xfrm>
              <a:custGeom>
                <a:avLst/>
                <a:gdLst/>
                <a:ahLst/>
                <a:cxnLst/>
                <a:rect l="l" t="t" r="r" b="b"/>
                <a:pathLst>
                  <a:path w="625475" h="384175">
                    <a:moveTo>
                      <a:pt x="0" y="0"/>
                    </a:moveTo>
                    <a:lnTo>
                      <a:pt x="624941" y="0"/>
                    </a:lnTo>
                    <a:lnTo>
                      <a:pt x="312470" y="383609"/>
                    </a:lnTo>
                    <a:lnTo>
                      <a:pt x="0" y="0"/>
                    </a:lnTo>
                    <a:close/>
                  </a:path>
                </a:pathLst>
              </a:custGeom>
              <a:solidFill>
                <a:srgbClr val="FDB917"/>
              </a:solidFill>
            </p:spPr>
            <p:txBody>
              <a:bodyPr wrap="square" lIns="0" tIns="0" rIns="0" bIns="0" rtlCol="0"/>
              <a:lstStyle/>
              <a:p>
                <a:endParaRPr sz="900"/>
              </a:p>
            </p:txBody>
          </p:sp>
        </p:grpSp>
        <p:sp>
          <p:nvSpPr>
            <p:cNvPr id="57" name="object 15">
              <a:extLst>
                <a:ext uri="{FF2B5EF4-FFF2-40B4-BE49-F238E27FC236}">
                  <a16:creationId xmlns:a16="http://schemas.microsoft.com/office/drawing/2014/main" id="{0CB232B9-3424-45C2-9523-55271B4DCC93}"/>
                </a:ext>
              </a:extLst>
            </p:cNvPr>
            <p:cNvSpPr txBox="1">
              <a:spLocks/>
            </p:cNvSpPr>
            <p:nvPr/>
          </p:nvSpPr>
          <p:spPr>
            <a:xfrm>
              <a:off x="512064" y="3200400"/>
              <a:ext cx="1901952" cy="1560684"/>
            </a:xfrm>
            <a:prstGeom prst="rect">
              <a:avLst/>
            </a:prstGeom>
          </p:spPr>
          <p:txBody>
            <a:bodyPr vert="horz" wrap="square" lIns="0" tIns="6350" rIns="0" bIns="0" rtlCol="0">
              <a:spAutoFit/>
            </a:bodyPr>
            <a:lstStyle/>
            <a:p>
              <a:pPr algn="ctr">
                <a:spcBef>
                  <a:spcPts val="0"/>
                </a:spcBef>
                <a:spcAft>
                  <a:spcPts val="600"/>
                </a:spcAft>
              </a:pPr>
              <a:r>
                <a:rPr lang="en-US" sz="2400" b="1" spc="-10" dirty="0">
                  <a:solidFill>
                    <a:srgbClr val="FFFFFF"/>
                  </a:solidFill>
                  <a:cs typeface="Calibri"/>
                </a:rPr>
                <a:t>January 2023</a:t>
              </a:r>
              <a:endParaRPr sz="2400" dirty="0">
                <a:cs typeface="Calibri"/>
              </a:endParaRPr>
            </a:p>
            <a:p>
              <a:pPr marL="6350" marR="2540" algn="ctr">
                <a:spcBef>
                  <a:spcPts val="0"/>
                </a:spcBef>
              </a:pPr>
              <a:r>
                <a:rPr lang="en-US" sz="2400" dirty="0">
                  <a:solidFill>
                    <a:srgbClr val="FFFFFF"/>
                  </a:solidFill>
                  <a:cs typeface="Lucida Sans Unicode"/>
                </a:rPr>
                <a:t>Landowner Meetings</a:t>
              </a:r>
            </a:p>
          </p:txBody>
        </p:sp>
        <p:sp>
          <p:nvSpPr>
            <p:cNvPr id="61" name="object 15">
              <a:extLst>
                <a:ext uri="{FF2B5EF4-FFF2-40B4-BE49-F238E27FC236}">
                  <a16:creationId xmlns:a16="http://schemas.microsoft.com/office/drawing/2014/main" id="{FC53B562-6C92-4C7D-B9B3-4F8EB91309F6}"/>
                </a:ext>
              </a:extLst>
            </p:cNvPr>
            <p:cNvSpPr txBox="1">
              <a:spLocks/>
            </p:cNvSpPr>
            <p:nvPr/>
          </p:nvSpPr>
          <p:spPr>
            <a:xfrm>
              <a:off x="2587752" y="3200400"/>
              <a:ext cx="1901952" cy="822020"/>
            </a:xfrm>
            <a:prstGeom prst="rect">
              <a:avLst/>
            </a:prstGeom>
          </p:spPr>
          <p:txBody>
            <a:bodyPr vert="horz" wrap="square" lIns="0" tIns="6350" rIns="0" bIns="0" rtlCol="0">
              <a:spAutoFit/>
            </a:bodyPr>
            <a:lstStyle/>
            <a:p>
              <a:pPr algn="ctr">
                <a:spcBef>
                  <a:spcPts val="0"/>
                </a:spcBef>
                <a:spcAft>
                  <a:spcPts val="600"/>
                </a:spcAft>
              </a:pPr>
              <a:r>
                <a:rPr lang="en-US" sz="2400" b="1" spc="-10" dirty="0">
                  <a:solidFill>
                    <a:srgbClr val="FFFFFF"/>
                  </a:solidFill>
                  <a:cs typeface="Calibri"/>
                </a:rPr>
                <a:t>Spring 2023</a:t>
              </a:r>
              <a:endParaRPr sz="2400" dirty="0">
                <a:cs typeface="Calibri"/>
              </a:endParaRPr>
            </a:p>
            <a:p>
              <a:pPr marL="6350" marR="2540" algn="ctr">
                <a:spcBef>
                  <a:spcPts val="0"/>
                </a:spcBef>
              </a:pPr>
              <a:r>
                <a:rPr lang="en-US" sz="2400" dirty="0">
                  <a:solidFill>
                    <a:srgbClr val="FFFFFF"/>
                  </a:solidFill>
                  <a:cs typeface="Lucida Sans Unicode"/>
                </a:rPr>
                <a:t>Final Design</a:t>
              </a:r>
            </a:p>
          </p:txBody>
        </p:sp>
        <p:sp>
          <p:nvSpPr>
            <p:cNvPr id="62" name="object 15">
              <a:extLst>
                <a:ext uri="{FF2B5EF4-FFF2-40B4-BE49-F238E27FC236}">
                  <a16:creationId xmlns:a16="http://schemas.microsoft.com/office/drawing/2014/main" id="{446543B5-75ED-4BFD-84BC-1C44D67579B0}"/>
                </a:ext>
              </a:extLst>
            </p:cNvPr>
            <p:cNvSpPr txBox="1">
              <a:spLocks/>
            </p:cNvSpPr>
            <p:nvPr/>
          </p:nvSpPr>
          <p:spPr>
            <a:xfrm>
              <a:off x="4654296" y="3200400"/>
              <a:ext cx="1901952" cy="1114408"/>
            </a:xfrm>
            <a:prstGeom prst="rect">
              <a:avLst/>
            </a:prstGeom>
          </p:spPr>
          <p:txBody>
            <a:bodyPr vert="horz" wrap="square" lIns="0" tIns="6350" rIns="0" bIns="0" rtlCol="0">
              <a:spAutoFit/>
            </a:bodyPr>
            <a:lstStyle/>
            <a:p>
              <a:pPr algn="ctr">
                <a:spcBef>
                  <a:spcPts val="0"/>
                </a:spcBef>
                <a:spcAft>
                  <a:spcPts val="0"/>
                </a:spcAft>
              </a:pPr>
              <a:r>
                <a:rPr lang="en-US" sz="2400" b="1" spc="-10" dirty="0">
                  <a:solidFill>
                    <a:srgbClr val="FFFFFF"/>
                  </a:solidFill>
                  <a:cs typeface="Calibri"/>
                </a:rPr>
                <a:t>2023 to 2024</a:t>
              </a:r>
              <a:endParaRPr sz="2400" dirty="0">
                <a:cs typeface="Calibri"/>
              </a:endParaRPr>
            </a:p>
            <a:p>
              <a:pPr marL="6350" marR="2540" algn="ctr">
                <a:spcBef>
                  <a:spcPts val="0"/>
                </a:spcBef>
              </a:pPr>
              <a:r>
                <a:rPr lang="en-US" sz="2400" dirty="0">
                  <a:solidFill>
                    <a:srgbClr val="FFFFFF"/>
                  </a:solidFill>
                  <a:cs typeface="Lucida Sans Unicode"/>
                </a:rPr>
                <a:t>ROW Acquisition</a:t>
              </a:r>
            </a:p>
          </p:txBody>
        </p:sp>
        <p:sp>
          <p:nvSpPr>
            <p:cNvPr id="63" name="object 15">
              <a:extLst>
                <a:ext uri="{FF2B5EF4-FFF2-40B4-BE49-F238E27FC236}">
                  <a16:creationId xmlns:a16="http://schemas.microsoft.com/office/drawing/2014/main" id="{06C37CF0-F60D-43E5-B94F-54F798B1A4D3}"/>
                </a:ext>
              </a:extLst>
            </p:cNvPr>
            <p:cNvSpPr txBox="1">
              <a:spLocks/>
            </p:cNvSpPr>
            <p:nvPr/>
          </p:nvSpPr>
          <p:spPr>
            <a:xfrm>
              <a:off x="6720840" y="3200400"/>
              <a:ext cx="1901952" cy="1191352"/>
            </a:xfrm>
            <a:prstGeom prst="rect">
              <a:avLst/>
            </a:prstGeom>
          </p:spPr>
          <p:txBody>
            <a:bodyPr vert="horz" wrap="square" lIns="0" tIns="6350" rIns="0" bIns="0" rtlCol="0">
              <a:spAutoFit/>
            </a:bodyPr>
            <a:lstStyle/>
            <a:p>
              <a:pPr algn="ctr">
                <a:spcBef>
                  <a:spcPts val="0"/>
                </a:spcBef>
                <a:spcAft>
                  <a:spcPts val="0"/>
                </a:spcAft>
              </a:pPr>
              <a:endParaRPr lang="en-US" sz="2400" b="1" spc="-10" dirty="0">
                <a:solidFill>
                  <a:srgbClr val="FFFFFF"/>
                </a:solidFill>
                <a:cs typeface="Calibri"/>
              </a:endParaRPr>
            </a:p>
            <a:p>
              <a:pPr algn="ctr">
                <a:spcBef>
                  <a:spcPts val="0"/>
                </a:spcBef>
                <a:spcAft>
                  <a:spcPts val="600"/>
                </a:spcAft>
              </a:pPr>
              <a:r>
                <a:rPr lang="en-US" sz="2400" b="1" spc="-10" dirty="0">
                  <a:solidFill>
                    <a:srgbClr val="FFFFFF"/>
                  </a:solidFill>
                  <a:cs typeface="Calibri"/>
                </a:rPr>
                <a:t>2026</a:t>
              </a:r>
              <a:endParaRPr sz="2400" dirty="0">
                <a:cs typeface="Calibri"/>
              </a:endParaRPr>
            </a:p>
            <a:p>
              <a:pPr marL="6350" marR="2540" algn="ctr">
                <a:spcBef>
                  <a:spcPts val="0"/>
                </a:spcBef>
              </a:pPr>
              <a:r>
                <a:rPr lang="en-US" sz="2400" dirty="0">
                  <a:solidFill>
                    <a:srgbClr val="FFFFFF"/>
                  </a:solidFill>
                  <a:cs typeface="Lucida Sans Unicode"/>
                </a:rPr>
                <a:t>Construction</a:t>
              </a:r>
            </a:p>
          </p:txBody>
        </p:sp>
      </p:grpSp>
    </p:spTree>
    <p:extLst>
      <p:ext uri="{BB962C8B-B14F-4D97-AF65-F5344CB8AC3E}">
        <p14:creationId xmlns:p14="http://schemas.microsoft.com/office/powerpoint/2010/main" val="11061193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648658-A320-45C1-B19E-9932BB92D370}"/>
              </a:ext>
            </a:extLst>
          </p:cNvPr>
          <p:cNvSpPr txBox="1"/>
          <p:nvPr/>
        </p:nvSpPr>
        <p:spPr>
          <a:xfrm>
            <a:off x="1828800" y="1389395"/>
            <a:ext cx="5486400" cy="369332"/>
          </a:xfrm>
          <a:prstGeom prst="rect">
            <a:avLst/>
          </a:prstGeom>
          <a:solidFill>
            <a:srgbClr val="FDB917"/>
          </a:solidFill>
        </p:spPr>
        <p:txBody>
          <a:bodyPr wrap="square" rtlCol="0" anchor="ctr">
            <a:spAutoFit/>
          </a:bodyPr>
          <a:lstStyle/>
          <a:p>
            <a:pPr algn="ctr"/>
            <a:r>
              <a:rPr lang="en-US" dirty="0">
                <a:solidFill>
                  <a:srgbClr val="741112"/>
                </a:solidFill>
              </a:rPr>
              <a:t>Submit Questions and/or Comments:</a:t>
            </a:r>
          </a:p>
        </p:txBody>
      </p:sp>
      <p:sp>
        <p:nvSpPr>
          <p:cNvPr id="2" name="TextBox 1">
            <a:extLst>
              <a:ext uri="{FF2B5EF4-FFF2-40B4-BE49-F238E27FC236}">
                <a16:creationId xmlns:a16="http://schemas.microsoft.com/office/drawing/2014/main" id="{36F95C21-29D7-46F7-AB83-70F617DEB927}"/>
              </a:ext>
            </a:extLst>
          </p:cNvPr>
          <p:cNvSpPr txBox="1"/>
          <p:nvPr/>
        </p:nvSpPr>
        <p:spPr>
          <a:xfrm>
            <a:off x="0" y="5486400"/>
            <a:ext cx="9144000" cy="1371600"/>
          </a:xfrm>
          <a:prstGeom prst="rect">
            <a:avLst/>
          </a:prstGeom>
          <a:solidFill>
            <a:srgbClr val="741112"/>
          </a:solidFill>
        </p:spPr>
        <p:txBody>
          <a:bodyPr wrap="square" rtlCol="0" anchor="ctr">
            <a:noAutofit/>
          </a:bodyPr>
          <a:lstStyle/>
          <a:p>
            <a:pPr marL="228600" lvl="1" eaLnBrk="0" hangingPunct="0">
              <a:defRPr/>
            </a:pPr>
            <a:r>
              <a:rPr lang="en-US" sz="2400" dirty="0">
                <a:solidFill>
                  <a:srgbClr val="FFFFFF"/>
                </a:solidFill>
                <a:latin typeface="Calibri" panose="020F0502020204030204" pitchFamily="34" charset="0"/>
                <a:cs typeface="Calibri" panose="020F0502020204030204" pitchFamily="34" charset="0"/>
              </a:rPr>
              <a:t>Public Meeting Information can be found at:</a:t>
            </a:r>
          </a:p>
          <a:p>
            <a:r>
              <a:rPr lang="en-US" sz="2400" dirty="0"/>
              <a:t>https://dot.sd.gov/projects-studies/projects/public-meetings</a:t>
            </a:r>
          </a:p>
        </p:txBody>
      </p:sp>
      <p:grpSp>
        <p:nvGrpSpPr>
          <p:cNvPr id="11" name="Group 10">
            <a:extLst>
              <a:ext uri="{FF2B5EF4-FFF2-40B4-BE49-F238E27FC236}">
                <a16:creationId xmlns:a16="http://schemas.microsoft.com/office/drawing/2014/main" id="{538915EF-7CC9-48B4-8F6D-3F986781CA7E}"/>
              </a:ext>
            </a:extLst>
          </p:cNvPr>
          <p:cNvGrpSpPr/>
          <p:nvPr/>
        </p:nvGrpSpPr>
        <p:grpSpPr>
          <a:xfrm>
            <a:off x="612648" y="1709435"/>
            <a:ext cx="4031360" cy="3657600"/>
            <a:chOff x="1028700" y="3724201"/>
            <a:chExt cx="3810000" cy="5467985"/>
          </a:xfrm>
        </p:grpSpPr>
        <p:grpSp>
          <p:nvGrpSpPr>
            <p:cNvPr id="12" name="object 3">
              <a:extLst>
                <a:ext uri="{FF2B5EF4-FFF2-40B4-BE49-F238E27FC236}">
                  <a16:creationId xmlns:a16="http://schemas.microsoft.com/office/drawing/2014/main" id="{8C0E8D1E-A23F-4CE0-A8AA-6AC5CE36D407}"/>
                </a:ext>
              </a:extLst>
            </p:cNvPr>
            <p:cNvGrpSpPr/>
            <p:nvPr/>
          </p:nvGrpSpPr>
          <p:grpSpPr>
            <a:xfrm>
              <a:off x="1028700" y="3724201"/>
              <a:ext cx="3810000" cy="5467985"/>
              <a:chOff x="1028700" y="3724201"/>
              <a:chExt cx="3810000" cy="5467985"/>
            </a:xfrm>
          </p:grpSpPr>
          <p:sp>
            <p:nvSpPr>
              <p:cNvPr id="14" name="object 4">
                <a:extLst>
                  <a:ext uri="{FF2B5EF4-FFF2-40B4-BE49-F238E27FC236}">
                    <a16:creationId xmlns:a16="http://schemas.microsoft.com/office/drawing/2014/main" id="{59F5538B-7E68-426D-83CF-B9DFCF5EC491}"/>
                  </a:ext>
                </a:extLst>
              </p:cNvPr>
              <p:cNvSpPr/>
              <p:nvPr/>
            </p:nvSpPr>
            <p:spPr>
              <a:xfrm>
                <a:off x="1028700" y="3762380"/>
                <a:ext cx="3810000" cy="5429250"/>
              </a:xfrm>
              <a:custGeom>
                <a:avLst/>
                <a:gdLst/>
                <a:ahLst/>
                <a:cxnLst/>
                <a:rect l="l" t="t" r="r" b="b"/>
                <a:pathLst>
                  <a:path w="3810000" h="5429250">
                    <a:moveTo>
                      <a:pt x="3809999" y="5429249"/>
                    </a:moveTo>
                    <a:lnTo>
                      <a:pt x="0" y="5429249"/>
                    </a:lnTo>
                    <a:lnTo>
                      <a:pt x="0" y="0"/>
                    </a:lnTo>
                    <a:lnTo>
                      <a:pt x="3809999" y="0"/>
                    </a:lnTo>
                    <a:lnTo>
                      <a:pt x="3809999" y="5429249"/>
                    </a:lnTo>
                    <a:close/>
                  </a:path>
                </a:pathLst>
              </a:custGeom>
              <a:solidFill>
                <a:srgbClr val="2E6A8C"/>
              </a:solidFill>
            </p:spPr>
            <p:txBody>
              <a:bodyPr wrap="square" lIns="0" tIns="0" rIns="0" bIns="0" rtlCol="0"/>
              <a:lstStyle/>
              <a:p>
                <a:endParaRPr/>
              </a:p>
            </p:txBody>
          </p:sp>
          <p:sp>
            <p:nvSpPr>
              <p:cNvPr id="15" name="object 5">
                <a:extLst>
                  <a:ext uri="{FF2B5EF4-FFF2-40B4-BE49-F238E27FC236}">
                    <a16:creationId xmlns:a16="http://schemas.microsoft.com/office/drawing/2014/main" id="{B71CB651-5AEF-491A-A687-4510B9B5A166}"/>
                  </a:ext>
                </a:extLst>
              </p:cNvPr>
              <p:cNvSpPr/>
              <p:nvPr/>
            </p:nvSpPr>
            <p:spPr>
              <a:xfrm>
                <a:off x="2621216" y="3724201"/>
                <a:ext cx="625475" cy="384175"/>
              </a:xfrm>
              <a:custGeom>
                <a:avLst/>
                <a:gdLst/>
                <a:ahLst/>
                <a:cxnLst/>
                <a:rect l="l" t="t" r="r" b="b"/>
                <a:pathLst>
                  <a:path w="625475" h="384175">
                    <a:moveTo>
                      <a:pt x="0" y="0"/>
                    </a:moveTo>
                    <a:lnTo>
                      <a:pt x="624941" y="0"/>
                    </a:lnTo>
                    <a:lnTo>
                      <a:pt x="312470" y="383609"/>
                    </a:lnTo>
                    <a:lnTo>
                      <a:pt x="0" y="0"/>
                    </a:lnTo>
                    <a:close/>
                  </a:path>
                </a:pathLst>
              </a:custGeom>
              <a:solidFill>
                <a:srgbClr val="FDB917"/>
              </a:solidFill>
              <a:ln w="12700">
                <a:noFill/>
              </a:ln>
            </p:spPr>
            <p:txBody>
              <a:bodyPr wrap="square" lIns="0" tIns="0" rIns="0" bIns="0" rtlCol="0"/>
              <a:lstStyle/>
              <a:p>
                <a:endParaRPr/>
              </a:p>
            </p:txBody>
          </p:sp>
        </p:grpSp>
        <p:sp>
          <p:nvSpPr>
            <p:cNvPr id="13" name="object 15">
              <a:extLst>
                <a:ext uri="{FF2B5EF4-FFF2-40B4-BE49-F238E27FC236}">
                  <a16:creationId xmlns:a16="http://schemas.microsoft.com/office/drawing/2014/main" id="{9C6DC1DC-9D26-4996-9D6A-ADDE2A6700A0}"/>
                </a:ext>
              </a:extLst>
            </p:cNvPr>
            <p:cNvSpPr txBox="1"/>
            <p:nvPr/>
          </p:nvSpPr>
          <p:spPr>
            <a:xfrm>
              <a:off x="1265861" y="4065950"/>
              <a:ext cx="3387945" cy="1602734"/>
            </a:xfrm>
            <a:prstGeom prst="rect">
              <a:avLst/>
            </a:prstGeom>
          </p:spPr>
          <p:txBody>
            <a:bodyPr vert="horz" wrap="square" lIns="0" tIns="12700" rIns="0" bIns="0" rtlCol="0">
              <a:spAutoFit/>
            </a:bodyPr>
            <a:lstStyle/>
            <a:p>
              <a:pPr algn="ctr">
                <a:lnSpc>
                  <a:spcPct val="100000"/>
                </a:lnSpc>
                <a:spcBef>
                  <a:spcPts val="600"/>
                </a:spcBef>
                <a:spcAft>
                  <a:spcPts val="1200"/>
                </a:spcAft>
              </a:pPr>
              <a:r>
                <a:rPr lang="en-US" sz="2600" dirty="0">
                  <a:latin typeface="Calibri" panose="020F0502020204030204" pitchFamily="34" charset="0"/>
                  <a:cs typeface="Calibri" panose="020F0502020204030204" pitchFamily="34" charset="0"/>
                </a:rPr>
                <a:t>by:</a:t>
              </a:r>
            </a:p>
            <a:p>
              <a:pPr algn="ctr">
                <a:lnSpc>
                  <a:spcPct val="100000"/>
                </a:lnSpc>
                <a:spcBef>
                  <a:spcPts val="100"/>
                </a:spcBef>
              </a:pPr>
              <a:r>
                <a:rPr lang="en-US" sz="3200" b="1" dirty="0">
                  <a:solidFill>
                    <a:srgbClr val="FFC000"/>
                  </a:solidFill>
                  <a:latin typeface="Calibri" panose="020F0502020204030204" pitchFamily="34" charset="0"/>
                  <a:cs typeface="Calibri" panose="020F0502020204030204" pitchFamily="34" charset="0"/>
                </a:rPr>
                <a:t>November 14, 2022</a:t>
              </a:r>
              <a:endParaRPr sz="3200" b="1" dirty="0">
                <a:solidFill>
                  <a:srgbClr val="FFC000"/>
                </a:solidFill>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DAB935D5-3525-4C6F-94D3-5047605A4668}"/>
              </a:ext>
            </a:extLst>
          </p:cNvPr>
          <p:cNvGrpSpPr/>
          <p:nvPr/>
        </p:nvGrpSpPr>
        <p:grpSpPr>
          <a:xfrm>
            <a:off x="4873752" y="1709435"/>
            <a:ext cx="3657600" cy="3657600"/>
            <a:chOff x="1028700" y="3724201"/>
            <a:chExt cx="3810000" cy="5467985"/>
          </a:xfrm>
        </p:grpSpPr>
        <p:grpSp>
          <p:nvGrpSpPr>
            <p:cNvPr id="17" name="object 3">
              <a:extLst>
                <a:ext uri="{FF2B5EF4-FFF2-40B4-BE49-F238E27FC236}">
                  <a16:creationId xmlns:a16="http://schemas.microsoft.com/office/drawing/2014/main" id="{AEF7247A-0745-4FA6-A1AC-DE0839C11F51}"/>
                </a:ext>
              </a:extLst>
            </p:cNvPr>
            <p:cNvGrpSpPr/>
            <p:nvPr/>
          </p:nvGrpSpPr>
          <p:grpSpPr>
            <a:xfrm>
              <a:off x="1028700" y="3724201"/>
              <a:ext cx="3810000" cy="5467985"/>
              <a:chOff x="1028700" y="3724201"/>
              <a:chExt cx="3810000" cy="5467985"/>
            </a:xfrm>
          </p:grpSpPr>
          <p:sp>
            <p:nvSpPr>
              <p:cNvPr id="19" name="object 4">
                <a:extLst>
                  <a:ext uri="{FF2B5EF4-FFF2-40B4-BE49-F238E27FC236}">
                    <a16:creationId xmlns:a16="http://schemas.microsoft.com/office/drawing/2014/main" id="{0FFC8788-4301-4F55-949F-60D3FD0895A3}"/>
                  </a:ext>
                </a:extLst>
              </p:cNvPr>
              <p:cNvSpPr/>
              <p:nvPr/>
            </p:nvSpPr>
            <p:spPr>
              <a:xfrm>
                <a:off x="1028700" y="3762380"/>
                <a:ext cx="3810000" cy="5429250"/>
              </a:xfrm>
              <a:custGeom>
                <a:avLst/>
                <a:gdLst/>
                <a:ahLst/>
                <a:cxnLst/>
                <a:rect l="l" t="t" r="r" b="b"/>
                <a:pathLst>
                  <a:path w="3810000" h="5429250">
                    <a:moveTo>
                      <a:pt x="3809999" y="5429249"/>
                    </a:moveTo>
                    <a:lnTo>
                      <a:pt x="0" y="5429249"/>
                    </a:lnTo>
                    <a:lnTo>
                      <a:pt x="0" y="0"/>
                    </a:lnTo>
                    <a:lnTo>
                      <a:pt x="3809999" y="0"/>
                    </a:lnTo>
                    <a:lnTo>
                      <a:pt x="3809999" y="5429249"/>
                    </a:lnTo>
                    <a:close/>
                  </a:path>
                </a:pathLst>
              </a:custGeom>
              <a:solidFill>
                <a:srgbClr val="2E6A8C"/>
              </a:solidFill>
            </p:spPr>
            <p:txBody>
              <a:bodyPr wrap="square" lIns="0" tIns="0" rIns="0" bIns="0" rtlCol="0"/>
              <a:lstStyle/>
              <a:p>
                <a:endParaRPr/>
              </a:p>
            </p:txBody>
          </p:sp>
          <p:sp>
            <p:nvSpPr>
              <p:cNvPr id="20" name="object 5">
                <a:extLst>
                  <a:ext uri="{FF2B5EF4-FFF2-40B4-BE49-F238E27FC236}">
                    <a16:creationId xmlns:a16="http://schemas.microsoft.com/office/drawing/2014/main" id="{D7191465-3497-4BF2-BD9D-8F378D49710E}"/>
                  </a:ext>
                </a:extLst>
              </p:cNvPr>
              <p:cNvSpPr/>
              <p:nvPr/>
            </p:nvSpPr>
            <p:spPr>
              <a:xfrm>
                <a:off x="2621216" y="3724201"/>
                <a:ext cx="625475" cy="384175"/>
              </a:xfrm>
              <a:custGeom>
                <a:avLst/>
                <a:gdLst/>
                <a:ahLst/>
                <a:cxnLst/>
                <a:rect l="l" t="t" r="r" b="b"/>
                <a:pathLst>
                  <a:path w="625475" h="384175">
                    <a:moveTo>
                      <a:pt x="0" y="0"/>
                    </a:moveTo>
                    <a:lnTo>
                      <a:pt x="624941" y="0"/>
                    </a:lnTo>
                    <a:lnTo>
                      <a:pt x="312470" y="383609"/>
                    </a:lnTo>
                    <a:lnTo>
                      <a:pt x="0" y="0"/>
                    </a:lnTo>
                    <a:close/>
                  </a:path>
                </a:pathLst>
              </a:custGeom>
              <a:solidFill>
                <a:srgbClr val="FDB917"/>
              </a:solidFill>
              <a:ln w="12700">
                <a:noFill/>
              </a:ln>
            </p:spPr>
            <p:txBody>
              <a:bodyPr wrap="square" lIns="0" tIns="0" rIns="0" bIns="0" rtlCol="0"/>
              <a:lstStyle/>
              <a:p>
                <a:endParaRPr/>
              </a:p>
            </p:txBody>
          </p:sp>
        </p:grpSp>
        <p:sp>
          <p:nvSpPr>
            <p:cNvPr id="18" name="object 15">
              <a:extLst>
                <a:ext uri="{FF2B5EF4-FFF2-40B4-BE49-F238E27FC236}">
                  <a16:creationId xmlns:a16="http://schemas.microsoft.com/office/drawing/2014/main" id="{D8128A9A-41A9-4EC7-94C5-515C4C8E96D7}"/>
                </a:ext>
              </a:extLst>
            </p:cNvPr>
            <p:cNvSpPr txBox="1"/>
            <p:nvPr/>
          </p:nvSpPr>
          <p:spPr>
            <a:xfrm>
              <a:off x="1319656" y="4065950"/>
              <a:ext cx="3075940" cy="3316664"/>
            </a:xfrm>
            <a:prstGeom prst="rect">
              <a:avLst/>
            </a:prstGeom>
          </p:spPr>
          <p:txBody>
            <a:bodyPr vert="horz" wrap="square" lIns="0" tIns="12700" rIns="0" bIns="0" rtlCol="0">
              <a:spAutoFit/>
            </a:bodyPr>
            <a:lstStyle/>
            <a:p>
              <a:pPr algn="ctr">
                <a:lnSpc>
                  <a:spcPct val="100000"/>
                </a:lnSpc>
                <a:spcBef>
                  <a:spcPts val="600"/>
                </a:spcBef>
                <a:spcAft>
                  <a:spcPts val="1200"/>
                </a:spcAft>
              </a:pPr>
              <a:r>
                <a:rPr lang="en-US" sz="2600" dirty="0">
                  <a:latin typeface="Calibri" panose="020F0502020204030204" pitchFamily="34" charset="0"/>
                  <a:cs typeface="Calibri" panose="020F0502020204030204" pitchFamily="34" charset="0"/>
                </a:rPr>
                <a:t>to:</a:t>
              </a:r>
              <a:endParaRPr lang="en-US" dirty="0">
                <a:latin typeface="Calibri" panose="020F0502020204030204" pitchFamily="34" charset="0"/>
                <a:cs typeface="Calibri" panose="020F0502020204030204" pitchFamily="34" charset="0"/>
              </a:endParaRPr>
            </a:p>
            <a:p>
              <a:pPr>
                <a:lnSpc>
                  <a:spcPct val="100000"/>
                </a:lnSpc>
                <a:spcBef>
                  <a:spcPts val="100"/>
                </a:spcBef>
              </a:pPr>
              <a:r>
                <a:rPr lang="en-US" sz="2600" dirty="0">
                  <a:latin typeface="Calibri" panose="020F0502020204030204" pitchFamily="34" charset="0"/>
                  <a:cs typeface="Calibri" panose="020F0502020204030204" pitchFamily="34" charset="0"/>
                </a:rPr>
                <a:t>Richard Sudmeier</a:t>
              </a:r>
            </a:p>
            <a:p>
              <a:pPr>
                <a:lnSpc>
                  <a:spcPct val="100000"/>
                </a:lnSpc>
                <a:spcBef>
                  <a:spcPts val="100"/>
                </a:spcBef>
              </a:pPr>
              <a:r>
                <a:rPr lang="en-US" sz="2600" dirty="0">
                  <a:latin typeface="Calibri" panose="020F0502020204030204" pitchFamily="34" charset="0"/>
                  <a:cs typeface="Calibri" panose="020F0502020204030204" pitchFamily="34" charset="0"/>
                </a:rPr>
                <a:t>FMG Engineering</a:t>
              </a:r>
            </a:p>
            <a:p>
              <a:pPr>
                <a:lnSpc>
                  <a:spcPct val="100000"/>
                </a:lnSpc>
                <a:spcBef>
                  <a:spcPts val="100"/>
                </a:spcBef>
              </a:pPr>
              <a:r>
                <a:rPr lang="en-US" sz="2600" dirty="0">
                  <a:latin typeface="Calibri" panose="020F0502020204030204" pitchFamily="34" charset="0"/>
                  <a:cs typeface="Calibri" panose="020F0502020204030204" pitchFamily="34" charset="0"/>
                </a:rPr>
                <a:t>3700 Sturgis Road</a:t>
              </a:r>
            </a:p>
            <a:p>
              <a:pPr>
                <a:lnSpc>
                  <a:spcPct val="100000"/>
                </a:lnSpc>
                <a:spcBef>
                  <a:spcPts val="100"/>
                </a:spcBef>
              </a:pPr>
              <a:r>
                <a:rPr lang="en-US" sz="2600" dirty="0">
                  <a:latin typeface="Calibri" panose="020F0502020204030204" pitchFamily="34" charset="0"/>
                  <a:cs typeface="Calibri" panose="020F0502020204030204" pitchFamily="34" charset="0"/>
                </a:rPr>
                <a:t>Rapid City, SD 57702</a:t>
              </a:r>
            </a:p>
          </p:txBody>
        </p:sp>
      </p:grpSp>
      <p:sp>
        <p:nvSpPr>
          <p:cNvPr id="21" name="Rectangle 3">
            <a:extLst>
              <a:ext uri="{FF2B5EF4-FFF2-40B4-BE49-F238E27FC236}">
                <a16:creationId xmlns:a16="http://schemas.microsoft.com/office/drawing/2014/main" id="{0CD29DFC-C00E-4564-822A-CFAA2B7B3C56}"/>
              </a:ext>
            </a:extLst>
          </p:cNvPr>
          <p:cNvSpPr txBox="1">
            <a:spLocks noChangeArrowheads="1"/>
          </p:cNvSpPr>
          <p:nvPr/>
        </p:nvSpPr>
        <p:spPr bwMode="auto">
          <a:xfrm>
            <a:off x="0" y="0"/>
            <a:ext cx="9143999"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Public Input</a:t>
            </a:r>
          </a:p>
        </p:txBody>
      </p:sp>
      <p:pic>
        <p:nvPicPr>
          <p:cNvPr id="8" name="Picture 7">
            <a:extLst>
              <a:ext uri="{FF2B5EF4-FFF2-40B4-BE49-F238E27FC236}">
                <a16:creationId xmlns:a16="http://schemas.microsoft.com/office/drawing/2014/main" id="{EF9154AB-1B20-4846-8C35-2F739499C187}"/>
              </a:ext>
            </a:extLst>
          </p:cNvPr>
          <p:cNvPicPr/>
          <p:nvPr/>
        </p:nvPicPr>
        <p:blipFill>
          <a:blip r:embed="rId3" cstate="print">
            <a:extLst>
              <a:ext uri="{28A0092B-C50C-407E-A947-70E740481C1C}">
                <a14:useLocalDpi xmlns:a14="http://schemas.microsoft.com/office/drawing/2010/main" val="0"/>
              </a:ext>
            </a:extLst>
          </a:blip>
          <a:srcRect/>
          <a:stretch/>
        </p:blipFill>
        <p:spPr bwMode="auto">
          <a:xfrm>
            <a:off x="1984248" y="4224035"/>
            <a:ext cx="914400" cy="914400"/>
          </a:xfrm>
          <a:prstGeom prst="rect">
            <a:avLst/>
          </a:prstGeom>
          <a:noFill/>
          <a:ln>
            <a:noFill/>
          </a:ln>
          <a:extLst>
            <a:ext uri="{53640926-AAD7-44D8-BBD7-CCE9431645EC}">
              <a14:shadowObscured xmlns:a14="http://schemas.microsoft.com/office/drawing/2010/main"/>
            </a:ext>
          </a:extLst>
        </p:spPr>
      </p:pic>
      <p:pic>
        <p:nvPicPr>
          <p:cNvPr id="22" name="object 15">
            <a:extLst>
              <a:ext uri="{FF2B5EF4-FFF2-40B4-BE49-F238E27FC236}">
                <a16:creationId xmlns:a16="http://schemas.microsoft.com/office/drawing/2014/main" id="{F4E832B8-C908-4C9A-A754-7296F145381C}"/>
              </a:ext>
            </a:extLst>
          </p:cNvPr>
          <p:cNvPicPr/>
          <p:nvPr/>
        </p:nvPicPr>
        <p:blipFill>
          <a:blip r:embed="rId4" cstate="print"/>
          <a:stretch>
            <a:fillRect/>
          </a:stretch>
        </p:blipFill>
        <p:spPr>
          <a:xfrm>
            <a:off x="8119872" y="5943600"/>
            <a:ext cx="795528" cy="685800"/>
          </a:xfrm>
          <a:prstGeom prst="rect">
            <a:avLst/>
          </a:prstGeom>
        </p:spPr>
      </p:pic>
      <p:sp>
        <p:nvSpPr>
          <p:cNvPr id="4" name="TextBox 3">
            <a:extLst>
              <a:ext uri="{FF2B5EF4-FFF2-40B4-BE49-F238E27FC236}">
                <a16:creationId xmlns:a16="http://schemas.microsoft.com/office/drawing/2014/main" id="{5F074048-1811-4DFF-8DD9-1605DC56ABA0}"/>
              </a:ext>
            </a:extLst>
          </p:cNvPr>
          <p:cNvSpPr txBox="1"/>
          <p:nvPr/>
        </p:nvSpPr>
        <p:spPr>
          <a:xfrm>
            <a:off x="4873752" y="4224035"/>
            <a:ext cx="3657600" cy="369332"/>
          </a:xfrm>
          <a:prstGeom prst="rect">
            <a:avLst/>
          </a:prstGeom>
          <a:noFill/>
        </p:spPr>
        <p:txBody>
          <a:bodyPr wrap="square" rtlCol="0">
            <a:spAutoFit/>
          </a:bodyPr>
          <a:lstStyle/>
          <a:p>
            <a:r>
              <a:rPr lang="en-US" dirty="0"/>
              <a:t>rsudmeier@fmgengineering.com</a:t>
            </a:r>
          </a:p>
        </p:txBody>
      </p:sp>
    </p:spTree>
    <p:extLst>
      <p:ext uri="{BB962C8B-B14F-4D97-AF65-F5344CB8AC3E}">
        <p14:creationId xmlns:p14="http://schemas.microsoft.com/office/powerpoint/2010/main" val="61377644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C4E0B7-7B48-4CD5-AD00-8E06DC2B85A1}"/>
              </a:ext>
            </a:extLst>
          </p:cNvPr>
          <p:cNvPicPr>
            <a:picLocks noChangeAspect="1"/>
          </p:cNvPicPr>
          <p:nvPr/>
        </p:nvPicPr>
        <p:blipFill>
          <a:blip r:embed="rId3">
            <a:alphaModFix amt="8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14" r="14"/>
          <a:stretch/>
        </p:blipFill>
        <p:spPr>
          <a:xfrm>
            <a:off x="1" y="0"/>
            <a:ext cx="9144000" cy="6858000"/>
          </a:xfrm>
          <a:prstGeom prst="rect">
            <a:avLst/>
          </a:prstGeom>
          <a:effectLst>
            <a:glow rad="127000">
              <a:schemeClr val="accent1">
                <a:alpha val="30000"/>
              </a:schemeClr>
            </a:glow>
            <a:outerShdw blurRad="50800" dist="50800" dir="5400000" sx="29000" sy="29000" algn="ctr" rotWithShape="0">
              <a:srgbClr val="000000">
                <a:alpha val="70000"/>
              </a:srgbClr>
            </a:outerShdw>
            <a:reflection stA="50000" endPos="65000" dist="50800" dir="5400000" sy="-100000" algn="bl" rotWithShape="0"/>
          </a:effectLst>
        </p:spPr>
      </p:pic>
      <p:sp>
        <p:nvSpPr>
          <p:cNvPr id="21" name="Rectangle 3">
            <a:extLst>
              <a:ext uri="{FF2B5EF4-FFF2-40B4-BE49-F238E27FC236}">
                <a16:creationId xmlns:a16="http://schemas.microsoft.com/office/drawing/2014/main" id="{0CD29DFC-C00E-4564-822A-CFAA2B7B3C56}"/>
              </a:ext>
            </a:extLst>
          </p:cNvPr>
          <p:cNvSpPr txBox="1">
            <a:spLocks noChangeArrowheads="1"/>
          </p:cNvSpPr>
          <p:nvPr/>
        </p:nvSpPr>
        <p:spPr bwMode="auto">
          <a:xfrm>
            <a:off x="0" y="0"/>
            <a:ext cx="9143999"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Public Input</a:t>
            </a:r>
          </a:p>
        </p:txBody>
      </p:sp>
      <p:sp>
        <p:nvSpPr>
          <p:cNvPr id="23" name="Rectangle 22">
            <a:extLst>
              <a:ext uri="{FF2B5EF4-FFF2-40B4-BE49-F238E27FC236}">
                <a16:creationId xmlns:a16="http://schemas.microsoft.com/office/drawing/2014/main" id="{B9D46FAD-39CA-499D-BDC3-449228EF9B39}"/>
              </a:ext>
            </a:extLst>
          </p:cNvPr>
          <p:cNvSpPr>
            <a:spLocks noChangeArrowheads="1"/>
          </p:cNvSpPr>
          <p:nvPr/>
        </p:nvSpPr>
        <p:spPr bwMode="auto">
          <a:xfrm>
            <a:off x="457200" y="1143000"/>
            <a:ext cx="8229600" cy="4389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hangingPunct="0">
              <a:buClrTx/>
              <a:buSzTx/>
              <a:buFontTx/>
              <a:buNone/>
              <a:defRPr/>
            </a:pPr>
            <a:r>
              <a:rPr lang="en-US" sz="2800" b="1" dirty="0">
                <a:solidFill>
                  <a:srgbClr val="000000"/>
                </a:solidFill>
                <a:latin typeface="Calibri" panose="020F0502020204030204" pitchFamily="34" charset="0"/>
                <a:cs typeface="Calibri" panose="020F0502020204030204" pitchFamily="34" charset="0"/>
              </a:rPr>
              <a:t>Please Submit Questions or Comments by</a:t>
            </a:r>
          </a:p>
          <a:p>
            <a:pPr algn="ctr" eaLnBrk="0" hangingPunct="0">
              <a:spcAft>
                <a:spcPts val="1800"/>
              </a:spcAft>
              <a:buClrTx/>
              <a:buSzTx/>
              <a:buFontTx/>
              <a:buNone/>
              <a:defRPr/>
            </a:pPr>
            <a:r>
              <a:rPr lang="en-US" sz="3200" b="1" dirty="0">
                <a:solidFill>
                  <a:srgbClr val="000000"/>
                </a:solidFill>
                <a:latin typeface="Calibri" panose="020F0502020204030204" pitchFamily="34" charset="0"/>
                <a:cs typeface="Calibri" panose="020F0502020204030204" pitchFamily="34" charset="0"/>
              </a:rPr>
              <a:t>November 14, 2022 </a:t>
            </a:r>
            <a:r>
              <a:rPr lang="en-US" sz="2800" b="1" dirty="0">
                <a:solidFill>
                  <a:srgbClr val="000000"/>
                </a:solidFill>
                <a:latin typeface="Calibri" panose="020F0502020204030204" pitchFamily="34" charset="0"/>
                <a:cs typeface="Calibri" panose="020F0502020204030204" pitchFamily="34" charset="0"/>
              </a:rPr>
              <a:t>to:</a:t>
            </a:r>
          </a:p>
          <a:p>
            <a:pPr algn="ctr" eaLnBrk="0" hangingPunct="0">
              <a:buClrTx/>
              <a:buSzTx/>
              <a:buFontTx/>
              <a:buNone/>
              <a:defRPr/>
            </a:pPr>
            <a:r>
              <a:rPr lang="en-US" sz="2800" b="1" dirty="0">
                <a:solidFill>
                  <a:srgbClr val="FFC000"/>
                </a:solidFill>
                <a:latin typeface="Calibri" panose="020F0502020204030204" pitchFamily="34" charset="0"/>
                <a:cs typeface="Calibri" panose="020F0502020204030204" pitchFamily="34" charset="0"/>
              </a:rPr>
              <a:t>Richard Sudmeier</a:t>
            </a:r>
          </a:p>
          <a:p>
            <a:pPr algn="ctr" eaLnBrk="0" hangingPunct="0">
              <a:buClrTx/>
              <a:buSzTx/>
              <a:buFontTx/>
              <a:buNone/>
              <a:defRPr/>
            </a:pPr>
            <a:r>
              <a:rPr lang="en-US" sz="2800" b="1" dirty="0">
                <a:solidFill>
                  <a:srgbClr val="FFC000"/>
                </a:solidFill>
                <a:latin typeface="Calibri" panose="020F0502020204030204" pitchFamily="34" charset="0"/>
                <a:cs typeface="Calibri" panose="020F0502020204030204" pitchFamily="34" charset="0"/>
              </a:rPr>
              <a:t>FMG Engineering</a:t>
            </a:r>
          </a:p>
          <a:p>
            <a:pPr algn="ctr" eaLnBrk="0" hangingPunct="0">
              <a:buClrTx/>
              <a:buSzTx/>
              <a:buFontTx/>
              <a:buNone/>
              <a:defRPr/>
            </a:pPr>
            <a:r>
              <a:rPr lang="en-US" sz="2800" b="1" dirty="0">
                <a:solidFill>
                  <a:srgbClr val="FFC000"/>
                </a:solidFill>
                <a:latin typeface="Calibri" panose="020F0502020204030204" pitchFamily="34" charset="0"/>
                <a:cs typeface="Calibri" panose="020F0502020204030204" pitchFamily="34" charset="0"/>
              </a:rPr>
              <a:t>3700 Sturgis Rd. Rapid City, SD 57702</a:t>
            </a:r>
          </a:p>
          <a:p>
            <a:pPr algn="ctr" eaLnBrk="0" hangingPunct="0">
              <a:spcAft>
                <a:spcPts val="1800"/>
              </a:spcAft>
              <a:defRPr/>
            </a:pPr>
            <a:r>
              <a:rPr lang="en-US" sz="2800" b="1" u="sng" dirty="0">
                <a:solidFill>
                  <a:srgbClr val="FFC000"/>
                </a:solidFill>
                <a:latin typeface="Calibri" panose="020F0502020204030204" pitchFamily="34" charset="0"/>
                <a:cs typeface="Calibri" panose="020F0502020204030204" pitchFamily="34" charset="0"/>
              </a:rPr>
              <a:t>rsudmeier@fmgengineering.com</a:t>
            </a:r>
          </a:p>
          <a:p>
            <a:pPr algn="ctr" eaLnBrk="0" hangingPunct="0">
              <a:buClrTx/>
              <a:buSzTx/>
              <a:buFontTx/>
              <a:buNone/>
              <a:defRPr/>
            </a:pPr>
            <a:r>
              <a:rPr lang="en-US" sz="2800" b="1" dirty="0">
                <a:solidFill>
                  <a:srgbClr val="000000"/>
                </a:solidFill>
                <a:latin typeface="Calibri" panose="020F0502020204030204" pitchFamily="34" charset="0"/>
                <a:cs typeface="Calibri" panose="020F0502020204030204" pitchFamily="34" charset="0"/>
              </a:rPr>
              <a:t>Public Meeting Information can be found at:</a:t>
            </a:r>
          </a:p>
          <a:p>
            <a:pPr algn="ctr" eaLnBrk="0" hangingPunct="0">
              <a:buClrTx/>
              <a:buSzTx/>
              <a:buFontTx/>
              <a:buNone/>
              <a:defRPr/>
            </a:pPr>
            <a:r>
              <a:rPr lang="en-US" sz="1800" u="sng" dirty="0">
                <a:solidFill>
                  <a:srgbClr val="000000"/>
                </a:solidFill>
                <a:effectLst/>
                <a:latin typeface="Calibri" panose="020F0502020204030204" pitchFamily="34" charset="0"/>
                <a:ea typeface="Calibri" panose="020F0502020204030204" pitchFamily="34" charset="0"/>
                <a:hlinkClick r:id="rId5">
                  <a:extLst>
                    <a:ext uri="{A12FA001-AC4F-418D-AE19-62706E023703}">
                      <ahyp:hlinkClr xmlns:ahyp="http://schemas.microsoft.com/office/drawing/2018/hyperlinkcolor" val="tx"/>
                    </a:ext>
                  </a:extLst>
                </a:hlinkClick>
              </a:rPr>
              <a:t>https://dot.sd.gov/projects-studies/projects/public-meetings#listItemLink_1822</a:t>
            </a:r>
            <a:endParaRPr lang="en-US" sz="2400" dirty="0">
              <a:solidFill>
                <a:srgbClr val="000000"/>
              </a:solidFill>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0B9BBE70-B693-49C3-8CAD-8690AA837366}"/>
              </a:ext>
            </a:extLst>
          </p:cNvPr>
          <p:cNvPicPr/>
          <p:nvPr/>
        </p:nvPicPr>
        <p:blipFill>
          <a:blip r:embed="rId6" cstate="print">
            <a:extLst>
              <a:ext uri="{28A0092B-C50C-407E-A947-70E740481C1C}">
                <a14:useLocalDpi xmlns:a14="http://schemas.microsoft.com/office/drawing/2010/main" val="0"/>
              </a:ext>
            </a:extLst>
          </a:blip>
          <a:srcRect/>
          <a:stretch/>
        </p:blipFill>
        <p:spPr bwMode="auto">
          <a:xfrm>
            <a:off x="4114800" y="5669280"/>
            <a:ext cx="914400" cy="914400"/>
          </a:xfrm>
          <a:prstGeom prst="rect">
            <a:avLst/>
          </a:prstGeom>
          <a:noFill/>
          <a:ln>
            <a:noFill/>
          </a:ln>
          <a:extLst>
            <a:ext uri="{53640926-AAD7-44D8-BBD7-CCE9431645EC}">
              <a14:shadowObscured xmlns:a14="http://schemas.microsoft.com/office/drawing/2010/main"/>
            </a:ext>
          </a:extLst>
        </p:spPr>
      </p:pic>
      <p:pic>
        <p:nvPicPr>
          <p:cNvPr id="25" name="Picture 24" descr="Logo&#10;&#10;Description automatically generated">
            <a:extLst>
              <a:ext uri="{FF2B5EF4-FFF2-40B4-BE49-F238E27FC236}">
                <a16:creationId xmlns:a16="http://schemas.microsoft.com/office/drawing/2014/main" id="{CFF95545-E191-4927-A724-E334DDE7429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9872" y="5943600"/>
            <a:ext cx="793751" cy="685800"/>
          </a:xfrm>
          <a:prstGeom prst="rect">
            <a:avLst/>
          </a:prstGeom>
        </p:spPr>
      </p:pic>
    </p:spTree>
    <p:extLst>
      <p:ext uri="{BB962C8B-B14F-4D97-AF65-F5344CB8AC3E}">
        <p14:creationId xmlns:p14="http://schemas.microsoft.com/office/powerpoint/2010/main" val="87064875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Project Limits</a:t>
            </a:r>
          </a:p>
        </p:txBody>
      </p:sp>
      <p:pic>
        <p:nvPicPr>
          <p:cNvPr id="3" name="Picture 2">
            <a:extLst>
              <a:ext uri="{FF2B5EF4-FFF2-40B4-BE49-F238E27FC236}">
                <a16:creationId xmlns:a16="http://schemas.microsoft.com/office/drawing/2014/main" id="{A5E2A1FB-104A-1B52-CECD-68FBDE27B286}"/>
              </a:ext>
            </a:extLst>
          </p:cNvPr>
          <p:cNvPicPr>
            <a:picLocks noChangeAspect="1"/>
          </p:cNvPicPr>
          <p:nvPr/>
        </p:nvPicPr>
        <p:blipFill>
          <a:blip r:embed="rId3"/>
          <a:stretch>
            <a:fillRect/>
          </a:stretch>
        </p:blipFill>
        <p:spPr>
          <a:xfrm>
            <a:off x="359532" y="692697"/>
            <a:ext cx="8028892" cy="5210656"/>
          </a:xfrm>
          <a:prstGeom prst="rect">
            <a:avLst/>
          </a:prstGeom>
        </p:spPr>
      </p:pic>
      <p:sp>
        <p:nvSpPr>
          <p:cNvPr id="4" name="TextBox 3">
            <a:extLst>
              <a:ext uri="{FF2B5EF4-FFF2-40B4-BE49-F238E27FC236}">
                <a16:creationId xmlns:a16="http://schemas.microsoft.com/office/drawing/2014/main" id="{FA95CD98-9650-C60D-3165-3AAE2CE83316}"/>
              </a:ext>
            </a:extLst>
          </p:cNvPr>
          <p:cNvSpPr txBox="1"/>
          <p:nvPr/>
        </p:nvSpPr>
        <p:spPr>
          <a:xfrm>
            <a:off x="4896036" y="1318591"/>
            <a:ext cx="1656184" cy="276999"/>
          </a:xfrm>
          <a:prstGeom prst="rect">
            <a:avLst/>
          </a:prstGeom>
          <a:solidFill>
            <a:schemeClr val="tx1"/>
          </a:solidFill>
        </p:spPr>
        <p:txBody>
          <a:bodyPr wrap="square" rtlCol="0">
            <a:spAutoFit/>
          </a:bodyPr>
          <a:lstStyle/>
          <a:p>
            <a:r>
              <a:rPr lang="en-US" sz="1200" dirty="0">
                <a:solidFill>
                  <a:srgbClr val="741112"/>
                </a:solidFill>
              </a:rPr>
              <a:t>Cleghorn Canyon Rd</a:t>
            </a:r>
          </a:p>
        </p:txBody>
      </p:sp>
      <p:sp>
        <p:nvSpPr>
          <p:cNvPr id="5" name="TextBox 4">
            <a:extLst>
              <a:ext uri="{FF2B5EF4-FFF2-40B4-BE49-F238E27FC236}">
                <a16:creationId xmlns:a16="http://schemas.microsoft.com/office/drawing/2014/main" id="{A88A7FD3-C48C-3F7E-EB35-65BA78F0B577}"/>
              </a:ext>
            </a:extLst>
          </p:cNvPr>
          <p:cNvSpPr txBox="1"/>
          <p:nvPr/>
        </p:nvSpPr>
        <p:spPr>
          <a:xfrm>
            <a:off x="7080793" y="708024"/>
            <a:ext cx="1170130" cy="276999"/>
          </a:xfrm>
          <a:prstGeom prst="rect">
            <a:avLst/>
          </a:prstGeom>
          <a:solidFill>
            <a:schemeClr val="tx1"/>
          </a:solidFill>
        </p:spPr>
        <p:txBody>
          <a:bodyPr wrap="square" rtlCol="0">
            <a:spAutoFit/>
          </a:bodyPr>
          <a:lstStyle/>
          <a:p>
            <a:r>
              <a:rPr lang="en-US" sz="1200" dirty="0">
                <a:solidFill>
                  <a:srgbClr val="741112"/>
                </a:solidFill>
              </a:rPr>
              <a:t>Fish Hatchery</a:t>
            </a:r>
          </a:p>
        </p:txBody>
      </p:sp>
      <p:cxnSp>
        <p:nvCxnSpPr>
          <p:cNvPr id="7" name="Straight Arrow Connector 6">
            <a:extLst>
              <a:ext uri="{FF2B5EF4-FFF2-40B4-BE49-F238E27FC236}">
                <a16:creationId xmlns:a16="http://schemas.microsoft.com/office/drawing/2014/main" id="{B3FD8938-BEFE-9A1A-1BC1-E79E844ED1EA}"/>
              </a:ext>
            </a:extLst>
          </p:cNvPr>
          <p:cNvCxnSpPr/>
          <p:nvPr/>
        </p:nvCxnSpPr>
        <p:spPr>
          <a:xfrm>
            <a:off x="3059832" y="3032956"/>
            <a:ext cx="792088" cy="612068"/>
          </a:xfrm>
          <a:prstGeom prst="straightConnector1">
            <a:avLst/>
          </a:prstGeom>
          <a:ln w="38100">
            <a:solidFill>
              <a:srgbClr val="741112"/>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7C4D560-A4D3-CD4B-7EF5-84BB6F8A50B5}"/>
              </a:ext>
            </a:extLst>
          </p:cNvPr>
          <p:cNvSpPr txBox="1"/>
          <p:nvPr/>
        </p:nvSpPr>
        <p:spPr>
          <a:xfrm>
            <a:off x="1979712" y="2894456"/>
            <a:ext cx="1080120" cy="276999"/>
          </a:xfrm>
          <a:prstGeom prst="rect">
            <a:avLst/>
          </a:prstGeom>
          <a:solidFill>
            <a:schemeClr val="tx1"/>
          </a:solidFill>
        </p:spPr>
        <p:txBody>
          <a:bodyPr wrap="square" rtlCol="0">
            <a:spAutoFit/>
          </a:bodyPr>
          <a:lstStyle/>
          <a:p>
            <a:r>
              <a:rPr lang="en-US" sz="1200" dirty="0">
                <a:solidFill>
                  <a:srgbClr val="741112"/>
                </a:solidFill>
              </a:rPr>
              <a:t>Project Site</a:t>
            </a:r>
          </a:p>
        </p:txBody>
      </p:sp>
      <p:sp>
        <p:nvSpPr>
          <p:cNvPr id="24" name="TextBox 23">
            <a:extLst>
              <a:ext uri="{FF2B5EF4-FFF2-40B4-BE49-F238E27FC236}">
                <a16:creationId xmlns:a16="http://schemas.microsoft.com/office/drawing/2014/main" id="{486F1D5F-3F47-5EAC-CD6F-EFE9A959E9CD}"/>
              </a:ext>
            </a:extLst>
          </p:cNvPr>
          <p:cNvSpPr txBox="1"/>
          <p:nvPr/>
        </p:nvSpPr>
        <p:spPr>
          <a:xfrm rot="19349027">
            <a:off x="4391980" y="2894455"/>
            <a:ext cx="1080120" cy="276999"/>
          </a:xfrm>
          <a:prstGeom prst="rect">
            <a:avLst/>
          </a:prstGeom>
          <a:solidFill>
            <a:schemeClr val="tx1"/>
          </a:solidFill>
        </p:spPr>
        <p:txBody>
          <a:bodyPr wrap="square" rtlCol="0">
            <a:spAutoFit/>
          </a:bodyPr>
          <a:lstStyle/>
          <a:p>
            <a:r>
              <a:rPr lang="en-US" sz="1200" dirty="0">
                <a:solidFill>
                  <a:srgbClr val="741112"/>
                </a:solidFill>
              </a:rPr>
              <a:t>SD Hwy 44</a:t>
            </a:r>
          </a:p>
        </p:txBody>
      </p:sp>
    </p:spTree>
    <p:extLst>
      <p:ext uri="{BB962C8B-B14F-4D97-AF65-F5344CB8AC3E}">
        <p14:creationId xmlns:p14="http://schemas.microsoft.com/office/powerpoint/2010/main" val="1942777130"/>
      </p:ext>
    </p:extLst>
  </p:cSld>
  <p:clrMapOvr>
    <a:masterClrMapping/>
  </p:clrMapOvr>
  <p:transition advTm="16641"/>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04F800-D19B-4FD1-9E87-570EE80D9E2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7504" y="709613"/>
            <a:ext cx="7927072" cy="5943600"/>
          </a:xfrm>
          <a:prstGeom prst="rect">
            <a:avLst/>
          </a:prstGeom>
        </p:spPr>
      </p:pic>
      <p:graphicFrame>
        <p:nvGraphicFramePr>
          <p:cNvPr id="2" name="Content Placeholder 1">
            <a:extLst>
              <a:ext uri="{FF2B5EF4-FFF2-40B4-BE49-F238E27FC236}">
                <a16:creationId xmlns:a16="http://schemas.microsoft.com/office/drawing/2014/main" id="{E1F845E0-445E-409D-87BD-CC48FFFF1D69}"/>
              </a:ext>
            </a:extLst>
          </p:cNvPr>
          <p:cNvGraphicFramePr>
            <a:graphicFrameLocks noGrp="1"/>
          </p:cNvGraphicFramePr>
          <p:nvPr>
            <p:ph sz="quarter" idx="2"/>
            <p:extLst>
              <p:ext uri="{D42A27DB-BD31-4B8C-83A1-F6EECF244321}">
                <p14:modId xmlns:p14="http://schemas.microsoft.com/office/powerpoint/2010/main" val="2357938456"/>
              </p:ext>
            </p:extLst>
          </p:nvPr>
        </p:nvGraphicFramePr>
        <p:xfrm>
          <a:off x="452582" y="709613"/>
          <a:ext cx="8229600" cy="4114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76487" name="Rectangle 7"/>
          <p:cNvSpPr>
            <a:spLocks noChangeArrowheads="1"/>
          </p:cNvSpPr>
          <p:nvPr/>
        </p:nvSpPr>
        <p:spPr bwMode="auto">
          <a:xfrm>
            <a:off x="900113" y="2924175"/>
            <a:ext cx="4427537" cy="75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a:defRPr/>
            </a:pPr>
            <a:endParaRPr lang="en-US" sz="2800" b="1">
              <a:effectLst>
                <a:outerShdw blurRad="38100" dist="38100" dir="2700000" algn="tl">
                  <a:srgbClr val="000000"/>
                </a:outerShdw>
              </a:effectLst>
              <a:cs typeface="+mn-cs"/>
            </a:endParaRPr>
          </a:p>
        </p:txBody>
      </p:sp>
      <p:sp>
        <p:nvSpPr>
          <p:cNvPr id="7"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Background Information</a:t>
            </a:r>
          </a:p>
        </p:txBody>
      </p:sp>
    </p:spTree>
    <p:custDataLst>
      <p:tags r:id="rId1"/>
    </p:custDataLst>
  </p:cSld>
  <p:clrMapOvr>
    <a:masterClrMapping/>
  </p:clrMapOvr>
  <p:transition advTm="39031"/>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1D15B4-50C1-4415-8970-B8E33302901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51620" y="2058243"/>
            <a:ext cx="6387858" cy="4789521"/>
          </a:xfrm>
          <a:prstGeom prst="rect">
            <a:avLst/>
          </a:prstGeom>
        </p:spPr>
      </p:pic>
      <p:graphicFrame>
        <p:nvGraphicFramePr>
          <p:cNvPr id="2" name="Content Placeholder 1">
            <a:extLst>
              <a:ext uri="{FF2B5EF4-FFF2-40B4-BE49-F238E27FC236}">
                <a16:creationId xmlns:a16="http://schemas.microsoft.com/office/drawing/2014/main" id="{7623E96A-F3F6-4809-9048-C0B4F9614FB2}"/>
              </a:ext>
            </a:extLst>
          </p:cNvPr>
          <p:cNvGraphicFramePr>
            <a:graphicFrameLocks noGrp="1"/>
          </p:cNvGraphicFramePr>
          <p:nvPr>
            <p:ph sz="quarter" idx="2"/>
            <p:extLst>
              <p:ext uri="{D42A27DB-BD31-4B8C-83A1-F6EECF244321}">
                <p14:modId xmlns:p14="http://schemas.microsoft.com/office/powerpoint/2010/main" val="2633031572"/>
              </p:ext>
            </p:extLst>
          </p:nvPr>
        </p:nvGraphicFramePr>
        <p:xfrm>
          <a:off x="457200" y="914400"/>
          <a:ext cx="8229600" cy="4114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76487" name="Rectangle 7"/>
          <p:cNvSpPr>
            <a:spLocks noChangeArrowheads="1"/>
          </p:cNvSpPr>
          <p:nvPr/>
        </p:nvSpPr>
        <p:spPr bwMode="auto">
          <a:xfrm>
            <a:off x="900113" y="2924175"/>
            <a:ext cx="4427537" cy="75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a:defRPr/>
            </a:pPr>
            <a:endParaRPr lang="en-US" sz="2800" b="1">
              <a:effectLst>
                <a:outerShdw blurRad="38100" dist="38100" dir="2700000" algn="tl">
                  <a:srgbClr val="000000"/>
                </a:outerShdw>
              </a:effectLst>
              <a:cs typeface="+mn-cs"/>
            </a:endParaRPr>
          </a:p>
        </p:txBody>
      </p:sp>
      <p:sp>
        <p:nvSpPr>
          <p:cNvPr id="9"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Traffic</a:t>
            </a:r>
          </a:p>
        </p:txBody>
      </p:sp>
    </p:spTree>
    <p:custDataLst>
      <p:tags r:id="rId1"/>
    </p:custDataLst>
    <p:extLst>
      <p:ext uri="{BB962C8B-B14F-4D97-AF65-F5344CB8AC3E}">
        <p14:creationId xmlns:p14="http://schemas.microsoft.com/office/powerpoint/2010/main" val="894264166"/>
      </p:ext>
    </p:extLst>
  </p:cSld>
  <p:clrMapOvr>
    <a:masterClrMapping/>
  </p:clrMapOvr>
  <p:transition advTm="39031"/>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Crash History</a:t>
            </a:r>
          </a:p>
        </p:txBody>
      </p:sp>
      <p:grpSp>
        <p:nvGrpSpPr>
          <p:cNvPr id="5" name="Group 4">
            <a:extLst>
              <a:ext uri="{FF2B5EF4-FFF2-40B4-BE49-F238E27FC236}">
                <a16:creationId xmlns:a16="http://schemas.microsoft.com/office/drawing/2014/main" id="{323DF01E-AD0F-3184-DD21-8A73DC79C785}"/>
              </a:ext>
            </a:extLst>
          </p:cNvPr>
          <p:cNvGrpSpPr/>
          <p:nvPr/>
        </p:nvGrpSpPr>
        <p:grpSpPr>
          <a:xfrm>
            <a:off x="684263" y="1481907"/>
            <a:ext cx="3648069" cy="2723206"/>
            <a:chOff x="228606" y="192984"/>
            <a:chExt cx="3648069" cy="2723206"/>
          </a:xfrm>
        </p:grpSpPr>
        <p:sp>
          <p:nvSpPr>
            <p:cNvPr id="16" name="Rectangle: Top Corners Rounded 15">
              <a:extLst>
                <a:ext uri="{FF2B5EF4-FFF2-40B4-BE49-F238E27FC236}">
                  <a16:creationId xmlns:a16="http://schemas.microsoft.com/office/drawing/2014/main" id="{417D7831-3164-C2D9-B5DF-14959E62A63A}"/>
                </a:ext>
              </a:extLst>
            </p:cNvPr>
            <p:cNvSpPr/>
            <p:nvPr/>
          </p:nvSpPr>
          <p:spPr>
            <a:xfrm>
              <a:off x="228606" y="192984"/>
              <a:ext cx="3648069" cy="2723206"/>
            </a:xfrm>
            <a:prstGeom prst="round2SameRect">
              <a:avLst>
                <a:gd name="adj1" fmla="val 8000"/>
                <a:gd name="adj2" fmla="val 0"/>
              </a:avLst>
            </a:prstGeom>
            <a:solidFill>
              <a:srgbClr val="FDB917">
                <a:alpha val="90000"/>
              </a:srgbClr>
            </a:solidFill>
            <a:ln>
              <a:solidFill>
                <a:srgbClr val="741112"/>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Rectangle: Top Corners Rounded 4">
              <a:extLst>
                <a:ext uri="{FF2B5EF4-FFF2-40B4-BE49-F238E27FC236}">
                  <a16:creationId xmlns:a16="http://schemas.microsoft.com/office/drawing/2014/main" id="{79C4B6F7-11ED-76DF-C7B7-47B8BBE74070}"/>
                </a:ext>
              </a:extLst>
            </p:cNvPr>
            <p:cNvSpPr txBox="1"/>
            <p:nvPr/>
          </p:nvSpPr>
          <p:spPr>
            <a:xfrm>
              <a:off x="292414" y="256792"/>
              <a:ext cx="3520453" cy="265939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91440" rIns="30480" bIns="30480" numCol="1" spcCol="1270" anchor="t" anchorCtr="0">
              <a:noAutofit/>
            </a:bodyPr>
            <a:lstStyle/>
            <a:p>
              <a:pPr marL="228600" lvl="1" indent="-228600" algn="l" defTabSz="1066800">
                <a:lnSpc>
                  <a:spcPct val="90000"/>
                </a:lnSpc>
                <a:spcBef>
                  <a:spcPct val="0"/>
                </a:spcBef>
                <a:spcAft>
                  <a:spcPts val="300"/>
                </a:spcAft>
                <a:buNone/>
              </a:pPr>
              <a:r>
                <a:rPr lang="en-US" sz="2400" dirty="0">
                  <a:solidFill>
                    <a:srgbClr val="741112"/>
                  </a:solidFill>
                  <a:latin typeface="Calibri" panose="020F0502020204030204" pitchFamily="34" charset="0"/>
                  <a:cs typeface="Calibri" panose="020F0502020204030204" pitchFamily="34" charset="0"/>
                </a:rPr>
                <a:t>1</a:t>
              </a:r>
              <a:r>
                <a:rPr lang="en-US" sz="2400" kern="1200" dirty="0">
                  <a:solidFill>
                    <a:srgbClr val="741112"/>
                  </a:solidFill>
                  <a:latin typeface="Calibri" panose="020F0502020204030204" pitchFamily="34" charset="0"/>
                  <a:cs typeface="Calibri" panose="020F0502020204030204" pitchFamily="34" charset="0"/>
                </a:rPr>
                <a:t> Reported Crashes </a:t>
              </a:r>
            </a:p>
            <a:p>
              <a:pPr marL="457200" lvl="2" indent="-228600" algn="l" defTabSz="1066800">
                <a:lnSpc>
                  <a:spcPct val="90000"/>
                </a:lnSpc>
                <a:spcBef>
                  <a:spcPct val="0"/>
                </a:spcBef>
                <a:spcAft>
                  <a:spcPts val="300"/>
                </a:spcAft>
                <a:buChar char="•"/>
              </a:pPr>
              <a:r>
                <a:rPr lang="en-US" sz="2400" dirty="0">
                  <a:solidFill>
                    <a:srgbClr val="741112"/>
                  </a:solidFill>
                  <a:latin typeface="Calibri" panose="020F0502020204030204" pitchFamily="34" charset="0"/>
                  <a:cs typeface="Calibri" panose="020F0502020204030204" pitchFamily="34" charset="0"/>
                </a:rPr>
                <a:t>1 Struck Bridge</a:t>
              </a:r>
              <a:endParaRPr lang="en-US" sz="2400" kern="1200" dirty="0">
                <a:solidFill>
                  <a:srgbClr val="741112"/>
                </a:solidFill>
                <a:latin typeface="Calibri" panose="020F0502020204030204" pitchFamily="34" charset="0"/>
                <a:cs typeface="Calibri" panose="020F0502020204030204" pitchFamily="34" charset="0"/>
              </a:endParaRPr>
            </a:p>
            <a:p>
              <a:pPr marL="228600" lvl="1" indent="-228600" algn="l" defTabSz="1066800">
                <a:lnSpc>
                  <a:spcPct val="90000"/>
                </a:lnSpc>
                <a:spcBef>
                  <a:spcPct val="0"/>
                </a:spcBef>
                <a:spcAft>
                  <a:spcPts val="300"/>
                </a:spcAft>
                <a:buNone/>
              </a:pPr>
              <a:r>
                <a:rPr lang="en-US" sz="2400" kern="1200" dirty="0">
                  <a:solidFill>
                    <a:srgbClr val="741112"/>
                  </a:solidFill>
                  <a:latin typeface="Calibri" panose="020F0502020204030204" pitchFamily="34" charset="0"/>
                  <a:cs typeface="Calibri" panose="020F0502020204030204" pitchFamily="34" charset="0"/>
                </a:rPr>
                <a:t>0 Fatalities </a:t>
              </a:r>
            </a:p>
          </p:txBody>
        </p:sp>
      </p:grpSp>
      <p:grpSp>
        <p:nvGrpSpPr>
          <p:cNvPr id="6" name="Group 5">
            <a:extLst>
              <a:ext uri="{FF2B5EF4-FFF2-40B4-BE49-F238E27FC236}">
                <a16:creationId xmlns:a16="http://schemas.microsoft.com/office/drawing/2014/main" id="{C783CFB5-9F1C-0089-EF26-62318A9CC350}"/>
              </a:ext>
            </a:extLst>
          </p:cNvPr>
          <p:cNvGrpSpPr/>
          <p:nvPr/>
        </p:nvGrpSpPr>
        <p:grpSpPr>
          <a:xfrm>
            <a:off x="684263" y="4205114"/>
            <a:ext cx="3648069" cy="1170979"/>
            <a:chOff x="228606" y="2916191"/>
            <a:chExt cx="3648069" cy="1170979"/>
          </a:xfrm>
        </p:grpSpPr>
        <p:sp>
          <p:nvSpPr>
            <p:cNvPr id="14" name="Rectangle 13">
              <a:extLst>
                <a:ext uri="{FF2B5EF4-FFF2-40B4-BE49-F238E27FC236}">
                  <a16:creationId xmlns:a16="http://schemas.microsoft.com/office/drawing/2014/main" id="{8BDA84BF-38D9-DD18-3E5E-4D81BFF920B6}"/>
                </a:ext>
              </a:extLst>
            </p:cNvPr>
            <p:cNvSpPr/>
            <p:nvPr/>
          </p:nvSpPr>
          <p:spPr>
            <a:xfrm>
              <a:off x="228606" y="2916191"/>
              <a:ext cx="3648069" cy="1170979"/>
            </a:xfrm>
            <a:prstGeom prst="rect">
              <a:avLst/>
            </a:prstGeom>
            <a:solidFill>
              <a:srgbClr val="2E6A8C"/>
            </a:solidFill>
            <a:ln>
              <a:solidFill>
                <a:srgbClr val="2E6A8C"/>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5" name="TextBox 14">
              <a:extLst>
                <a:ext uri="{FF2B5EF4-FFF2-40B4-BE49-F238E27FC236}">
                  <a16:creationId xmlns:a16="http://schemas.microsoft.com/office/drawing/2014/main" id="{5CA6A558-5A35-7370-B33B-0931C1879F30}"/>
                </a:ext>
              </a:extLst>
            </p:cNvPr>
            <p:cNvSpPr txBox="1"/>
            <p:nvPr/>
          </p:nvSpPr>
          <p:spPr>
            <a:xfrm>
              <a:off x="228606" y="2916191"/>
              <a:ext cx="2569063" cy="11709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0" rIns="34290" bIns="0" numCol="1" spcCol="1270" anchor="ctr" anchorCtr="0">
              <a:noAutofit/>
            </a:bodyPr>
            <a:lstStyle/>
            <a:p>
              <a:pPr marL="0" lvl="0" indent="0" algn="l" defTabSz="1200150">
                <a:lnSpc>
                  <a:spcPct val="90000"/>
                </a:lnSpc>
                <a:spcBef>
                  <a:spcPct val="0"/>
                </a:spcBef>
                <a:spcAft>
                  <a:spcPct val="35000"/>
                </a:spcAft>
                <a:buNone/>
              </a:pPr>
              <a:r>
                <a:rPr lang="en-US" sz="2700" b="1" kern="1200" dirty="0">
                  <a:latin typeface="Calibri" panose="020F0502020204030204" pitchFamily="34" charset="0"/>
                  <a:cs typeface="Calibri" panose="020F0502020204030204" pitchFamily="34" charset="0"/>
                </a:rPr>
                <a:t>5 Year Period from 2014 to 2018</a:t>
              </a:r>
              <a:endParaRPr lang="en-US" sz="2700" kern="1200" dirty="0">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id="{61CC2AA2-15BD-51ED-9491-ED89F57EBD43}"/>
              </a:ext>
            </a:extLst>
          </p:cNvPr>
          <p:cNvGrpSpPr/>
          <p:nvPr/>
        </p:nvGrpSpPr>
        <p:grpSpPr>
          <a:xfrm>
            <a:off x="4799045" y="1481907"/>
            <a:ext cx="3660692" cy="2723206"/>
            <a:chOff x="4343388" y="192984"/>
            <a:chExt cx="3660692" cy="2723206"/>
          </a:xfrm>
        </p:grpSpPr>
        <p:sp>
          <p:nvSpPr>
            <p:cNvPr id="12" name="Rectangle: Top Corners Rounded 11">
              <a:extLst>
                <a:ext uri="{FF2B5EF4-FFF2-40B4-BE49-F238E27FC236}">
                  <a16:creationId xmlns:a16="http://schemas.microsoft.com/office/drawing/2014/main" id="{CA589E82-509F-AE79-9F78-A67CD6669607}"/>
                </a:ext>
              </a:extLst>
            </p:cNvPr>
            <p:cNvSpPr/>
            <p:nvPr/>
          </p:nvSpPr>
          <p:spPr>
            <a:xfrm>
              <a:off x="4343388" y="192984"/>
              <a:ext cx="3660692" cy="2723206"/>
            </a:xfrm>
            <a:prstGeom prst="round2SameRect">
              <a:avLst>
                <a:gd name="adj1" fmla="val 8000"/>
                <a:gd name="adj2" fmla="val 0"/>
              </a:avLst>
            </a:prstGeom>
            <a:solidFill>
              <a:srgbClr val="FDB917">
                <a:alpha val="90000"/>
              </a:srgbClr>
            </a:solidFill>
            <a:ln w="25400" cap="flat" cmpd="sng" algn="ctr">
              <a:solidFill>
                <a:srgbClr val="741112"/>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3" name="Rectangle: Top Corners Rounded 8">
              <a:extLst>
                <a:ext uri="{FF2B5EF4-FFF2-40B4-BE49-F238E27FC236}">
                  <a16:creationId xmlns:a16="http://schemas.microsoft.com/office/drawing/2014/main" id="{A874FB7B-486A-2DA7-AD34-6B96DA503DFB}"/>
                </a:ext>
              </a:extLst>
            </p:cNvPr>
            <p:cNvSpPr txBox="1"/>
            <p:nvPr/>
          </p:nvSpPr>
          <p:spPr>
            <a:xfrm>
              <a:off x="4407196" y="256792"/>
              <a:ext cx="3533076" cy="265939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7940" tIns="83820" rIns="27940" bIns="27940" numCol="1" spcCol="1270" anchor="t" anchorCtr="0">
              <a:noAutofit/>
            </a:bodyPr>
            <a:lstStyle/>
            <a:p>
              <a:pPr marL="228600" lvl="1" indent="-228600" algn="l" defTabSz="977900">
                <a:lnSpc>
                  <a:spcPct val="90000"/>
                </a:lnSpc>
                <a:spcBef>
                  <a:spcPct val="0"/>
                </a:spcBef>
                <a:spcAft>
                  <a:spcPct val="15000"/>
                </a:spcAft>
                <a:buChar char="•"/>
              </a:pPr>
              <a:r>
                <a:rPr lang="en-US" sz="2400" kern="1200" dirty="0">
                  <a:solidFill>
                    <a:srgbClr val="741112"/>
                  </a:solidFill>
                  <a:latin typeface="Calibri" panose="020F0502020204030204" pitchFamily="34" charset="0"/>
                  <a:ea typeface="+mn-ea"/>
                  <a:cs typeface="Calibri" panose="020F0502020204030204" pitchFamily="34" charset="0"/>
                </a:rPr>
                <a:t>Reported Crash Rate = </a:t>
              </a:r>
              <a:r>
                <a:rPr lang="en-US" sz="2400" dirty="0">
                  <a:solidFill>
                    <a:srgbClr val="741112"/>
                  </a:solidFill>
                  <a:latin typeface="Calibri" panose="020F0502020204030204" pitchFamily="34" charset="0"/>
                  <a:cs typeface="Calibri" panose="020F0502020204030204" pitchFamily="34" charset="0"/>
                </a:rPr>
                <a:t>0.43</a:t>
              </a:r>
              <a:endParaRPr lang="en-US" sz="2400" kern="1200" dirty="0">
                <a:solidFill>
                  <a:srgbClr val="741112"/>
                </a:solidFill>
                <a:latin typeface="Calibri" panose="020F0502020204030204" pitchFamily="34" charset="0"/>
                <a:ea typeface="+mn-ea"/>
                <a:cs typeface="Calibri" panose="020F0502020204030204" pitchFamily="34" charset="0"/>
              </a:endParaRPr>
            </a:p>
            <a:p>
              <a:pPr marL="228600" lvl="1" indent="-228600" algn="l" defTabSz="977900">
                <a:lnSpc>
                  <a:spcPct val="90000"/>
                </a:lnSpc>
                <a:spcBef>
                  <a:spcPct val="0"/>
                </a:spcBef>
                <a:spcAft>
                  <a:spcPct val="15000"/>
                </a:spcAft>
                <a:buChar char="•"/>
              </a:pPr>
              <a:r>
                <a:rPr lang="en-US" sz="2400" kern="1200" dirty="0">
                  <a:solidFill>
                    <a:srgbClr val="741112"/>
                  </a:solidFill>
                  <a:latin typeface="Calibri" panose="020F0502020204030204" pitchFamily="34" charset="0"/>
                  <a:ea typeface="+mn-ea"/>
                  <a:cs typeface="Calibri" panose="020F0502020204030204" pitchFamily="34" charset="0"/>
                </a:rPr>
                <a:t>Statewide Weighted Crash Rate = 1.92 (crashes per million vehicle miles of travel)</a:t>
              </a:r>
            </a:p>
          </p:txBody>
        </p:sp>
      </p:grpSp>
      <p:grpSp>
        <p:nvGrpSpPr>
          <p:cNvPr id="9" name="Group 8">
            <a:extLst>
              <a:ext uri="{FF2B5EF4-FFF2-40B4-BE49-F238E27FC236}">
                <a16:creationId xmlns:a16="http://schemas.microsoft.com/office/drawing/2014/main" id="{90764FCA-E4B1-247B-12C5-52120733EC07}"/>
              </a:ext>
            </a:extLst>
          </p:cNvPr>
          <p:cNvGrpSpPr/>
          <p:nvPr/>
        </p:nvGrpSpPr>
        <p:grpSpPr>
          <a:xfrm>
            <a:off x="4799045" y="4205114"/>
            <a:ext cx="3648069" cy="1170979"/>
            <a:chOff x="4343388" y="2916191"/>
            <a:chExt cx="3648069" cy="1170979"/>
          </a:xfrm>
        </p:grpSpPr>
        <p:sp>
          <p:nvSpPr>
            <p:cNvPr id="10" name="Rectangle 9">
              <a:extLst>
                <a:ext uri="{FF2B5EF4-FFF2-40B4-BE49-F238E27FC236}">
                  <a16:creationId xmlns:a16="http://schemas.microsoft.com/office/drawing/2014/main" id="{67A70633-39B1-BBCA-CA78-45CDC9EB43E4}"/>
                </a:ext>
              </a:extLst>
            </p:cNvPr>
            <p:cNvSpPr/>
            <p:nvPr/>
          </p:nvSpPr>
          <p:spPr>
            <a:xfrm>
              <a:off x="4343388" y="2916191"/>
              <a:ext cx="3648069" cy="1170979"/>
            </a:xfrm>
            <a:prstGeom prst="rect">
              <a:avLst/>
            </a:prstGeom>
            <a:solidFill>
              <a:srgbClr val="2E6A8C"/>
            </a:solidFill>
            <a:ln w="25400" cap="flat" cmpd="sng" algn="ctr">
              <a:solidFill>
                <a:srgbClr val="2E6A8C"/>
              </a:solidFill>
              <a:prstDash val="solid"/>
            </a:ln>
            <a:effectLst/>
          </p:spPr>
          <p:style>
            <a:lnRef idx="2">
              <a:scrgbClr r="0" g="0" b="0"/>
            </a:lnRef>
            <a:fillRef idx="1">
              <a:scrgbClr r="0" g="0" b="0"/>
            </a:fillRef>
            <a:effectRef idx="0">
              <a:scrgbClr r="0" g="0" b="0"/>
            </a:effectRef>
            <a:fontRef idx="minor">
              <a:schemeClr val="lt1"/>
            </a:fontRef>
          </p:style>
        </p:sp>
        <p:sp>
          <p:nvSpPr>
            <p:cNvPr id="11" name="TextBox 10">
              <a:extLst>
                <a:ext uri="{FF2B5EF4-FFF2-40B4-BE49-F238E27FC236}">
                  <a16:creationId xmlns:a16="http://schemas.microsoft.com/office/drawing/2014/main" id="{F1687D92-002D-10A2-0C25-550D2486AFC4}"/>
                </a:ext>
              </a:extLst>
            </p:cNvPr>
            <p:cNvSpPr txBox="1"/>
            <p:nvPr/>
          </p:nvSpPr>
          <p:spPr>
            <a:xfrm>
              <a:off x="4343388" y="2916191"/>
              <a:ext cx="2569063" cy="11709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0" rIns="35560" bIns="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rgbClr val="FFFFFF"/>
                  </a:solidFill>
                  <a:latin typeface="Calibri" panose="020F0502020204030204" pitchFamily="34" charset="0"/>
                  <a:ea typeface="+mn-ea"/>
                  <a:cs typeface="Calibri" panose="020F0502020204030204" pitchFamily="34" charset="0"/>
                </a:rPr>
                <a:t>Urban Principal Arterial</a:t>
              </a:r>
            </a:p>
          </p:txBody>
        </p:sp>
      </p:grpSp>
    </p:spTree>
  </p:cSld>
  <p:clrMapOvr>
    <a:masterClrMapping/>
  </p:clrMapOvr>
  <p:transition advTm="82469"/>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8606F3-F845-4934-9ADC-E90940546AE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69253" y="2651760"/>
            <a:ext cx="5605493" cy="4202915"/>
          </a:xfrm>
          <a:prstGeom prst="rect">
            <a:avLst/>
          </a:prstGeom>
        </p:spPr>
      </p:pic>
      <p:graphicFrame>
        <p:nvGraphicFramePr>
          <p:cNvPr id="2" name="Diagram 1">
            <a:extLst>
              <a:ext uri="{FF2B5EF4-FFF2-40B4-BE49-F238E27FC236}">
                <a16:creationId xmlns:a16="http://schemas.microsoft.com/office/drawing/2014/main" id="{4BDBE7CF-AF22-45F1-83D0-A8BEB8C49D66}"/>
              </a:ext>
            </a:extLst>
          </p:cNvPr>
          <p:cNvGraphicFramePr/>
          <p:nvPr>
            <p:extLst>
              <p:ext uri="{D42A27DB-BD31-4B8C-83A1-F6EECF244321}">
                <p14:modId xmlns:p14="http://schemas.microsoft.com/office/powerpoint/2010/main" val="2587919925"/>
              </p:ext>
            </p:extLst>
          </p:nvPr>
        </p:nvGraphicFramePr>
        <p:xfrm>
          <a:off x="539552" y="224644"/>
          <a:ext cx="8229600" cy="4114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Why We Are Reconstructing</a:t>
            </a:r>
          </a:p>
        </p:txBody>
      </p:sp>
    </p:spTree>
  </p:cSld>
  <p:clrMapOvr>
    <a:masterClrMapping/>
  </p:clrMapOvr>
  <p:transition advTm="82469"/>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1174C6-578B-769C-0B37-3B25B9468F93}"/>
              </a:ext>
            </a:extLst>
          </p:cNvPr>
          <p:cNvPicPr>
            <a:picLocks noChangeAspect="1"/>
          </p:cNvPicPr>
          <p:nvPr/>
        </p:nvPicPr>
        <p:blipFill>
          <a:blip r:embed="rId4"/>
          <a:stretch>
            <a:fillRect/>
          </a:stretch>
        </p:blipFill>
        <p:spPr>
          <a:xfrm>
            <a:off x="1377419" y="2054568"/>
            <a:ext cx="6389162" cy="4785775"/>
          </a:xfrm>
          <a:prstGeom prst="rect">
            <a:avLst/>
          </a:prstGeom>
        </p:spPr>
      </p:pic>
      <p:sp>
        <p:nvSpPr>
          <p:cNvPr id="8"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Proposed Improvements</a:t>
            </a:r>
          </a:p>
        </p:txBody>
      </p:sp>
      <p:graphicFrame>
        <p:nvGraphicFramePr>
          <p:cNvPr id="6" name="Diagram 5">
            <a:extLst>
              <a:ext uri="{FF2B5EF4-FFF2-40B4-BE49-F238E27FC236}">
                <a16:creationId xmlns:a16="http://schemas.microsoft.com/office/drawing/2014/main" id="{B61ADC24-4ADC-4AE3-8549-BED5373B1ED5}"/>
              </a:ext>
            </a:extLst>
          </p:cNvPr>
          <p:cNvGraphicFramePr/>
          <p:nvPr>
            <p:extLst>
              <p:ext uri="{D42A27DB-BD31-4B8C-83A1-F6EECF244321}">
                <p14:modId xmlns:p14="http://schemas.microsoft.com/office/powerpoint/2010/main" val="2494622406"/>
              </p:ext>
            </p:extLst>
          </p:nvPr>
        </p:nvGraphicFramePr>
        <p:xfrm>
          <a:off x="468045" y="914400"/>
          <a:ext cx="8229600" cy="4114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cSld>
  <p:clrMapOvr>
    <a:masterClrMapping/>
  </p:clrMapOvr>
  <p:transition advTm="39031"/>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88" y="1588"/>
            <a:ext cx="3175" cy="0"/>
          </a:xfrm>
          <a:prstGeom prst="rect">
            <a:avLst/>
          </a:prstGeom>
          <a:noFill/>
          <a:ln>
            <a:noFill/>
          </a:ln>
          <a:effectLst/>
          <a:extLst>
            <a:ext uri="{909E8E84-426E-40DD-AFC4-6F175D3DCCD1}">
              <a14:hiddenFill xmlns:a14="http://schemas.microsoft.com/office/drawing/2010/main">
                <a:solidFill>
                  <a:srgbClr val="009999"/>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008AE8"/>
                  </a:outerShdw>
                </a:effectLst>
              </a14:hiddenEffects>
            </a:ext>
          </a:extLst>
        </p:spPr>
      </p:pic>
      <p:grpSp>
        <p:nvGrpSpPr>
          <p:cNvPr id="11267" name="Group 49"/>
          <p:cNvGrpSpPr>
            <a:grpSpLocks noChangeAspect="1"/>
          </p:cNvGrpSpPr>
          <p:nvPr/>
        </p:nvGrpSpPr>
        <p:grpSpPr bwMode="auto">
          <a:xfrm>
            <a:off x="1588" y="1588"/>
            <a:ext cx="3175" cy="0"/>
            <a:chOff x="1" y="1"/>
            <a:chExt cx="2" cy="0"/>
          </a:xfrm>
        </p:grpSpPr>
        <p:sp>
          <p:nvSpPr>
            <p:cNvPr id="11270" name="AutoShape 48"/>
            <p:cNvSpPr>
              <a:spLocks noChangeAspect="1" noChangeArrowheads="1" noTextEdit="1"/>
            </p:cNvSpPr>
            <p:nvPr/>
          </p:nvSpPr>
          <p:spPr bwMode="auto">
            <a:xfrm>
              <a:off x="1" y="1"/>
              <a:ext cx="2"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
        <p:nvSpPr>
          <p:cNvPr id="10"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Proposed Typical Section</a:t>
            </a:r>
          </a:p>
        </p:txBody>
      </p:sp>
      <p:pic>
        <p:nvPicPr>
          <p:cNvPr id="5" name="Picture 4">
            <a:extLst>
              <a:ext uri="{FF2B5EF4-FFF2-40B4-BE49-F238E27FC236}">
                <a16:creationId xmlns:a16="http://schemas.microsoft.com/office/drawing/2014/main" id="{E6ACC507-B683-13CB-5816-E79BD43DD101}"/>
              </a:ext>
            </a:extLst>
          </p:cNvPr>
          <p:cNvPicPr>
            <a:picLocks noChangeAspect="1"/>
          </p:cNvPicPr>
          <p:nvPr/>
        </p:nvPicPr>
        <p:blipFill>
          <a:blip r:embed="rId5"/>
          <a:stretch>
            <a:fillRect/>
          </a:stretch>
        </p:blipFill>
        <p:spPr>
          <a:xfrm>
            <a:off x="0" y="1974483"/>
            <a:ext cx="9144000" cy="2909033"/>
          </a:xfrm>
          <a:prstGeom prst="rect">
            <a:avLst/>
          </a:prstGeom>
        </p:spPr>
      </p:pic>
    </p:spTree>
    <p:custDataLst>
      <p:tags r:id="rId1"/>
    </p:custDataLst>
  </p:cSld>
  <p:clrMapOvr>
    <a:masterClrMapping/>
  </p:clrMapOvr>
  <p:transition advTm="96515"/>
</p:sld>
</file>

<file path=ppt/tags/tag1.xml><?xml version="1.0" encoding="utf-8"?>
<p:tagLst xmlns:a="http://schemas.openxmlformats.org/drawingml/2006/main" xmlns:r="http://schemas.openxmlformats.org/officeDocument/2006/relationships" xmlns:p="http://schemas.openxmlformats.org/presentationml/2006/main">
  <p:tag name="TIMING" val="|17.3|9|6.2"/>
</p:tagLst>
</file>

<file path=ppt/tags/tag10.xml><?xml version="1.0" encoding="utf-8"?>
<p:tagLst xmlns:a="http://schemas.openxmlformats.org/drawingml/2006/main" xmlns:r="http://schemas.openxmlformats.org/officeDocument/2006/relationships" xmlns:p="http://schemas.openxmlformats.org/presentationml/2006/main">
  <p:tag name="TIMING" val="|1.6|19.2|10.2|8.7"/>
</p:tagLst>
</file>

<file path=ppt/tags/tag11.xml><?xml version="1.0" encoding="utf-8"?>
<p:tagLst xmlns:a="http://schemas.openxmlformats.org/drawingml/2006/main" xmlns:r="http://schemas.openxmlformats.org/officeDocument/2006/relationships" xmlns:p="http://schemas.openxmlformats.org/presentationml/2006/main">
  <p:tag name="TIMING" val="|1.6|19.2|10.2|8.7"/>
</p:tagLst>
</file>

<file path=ppt/tags/tag2.xml><?xml version="1.0" encoding="utf-8"?>
<p:tagLst xmlns:a="http://schemas.openxmlformats.org/drawingml/2006/main" xmlns:r="http://schemas.openxmlformats.org/officeDocument/2006/relationships" xmlns:p="http://schemas.openxmlformats.org/presentationml/2006/main">
  <p:tag name="TIMING" val="|17.3|9|6.2"/>
</p:tagLst>
</file>

<file path=ppt/tags/tag3.xml><?xml version="1.0" encoding="utf-8"?>
<p:tagLst xmlns:a="http://schemas.openxmlformats.org/drawingml/2006/main" xmlns:r="http://schemas.openxmlformats.org/officeDocument/2006/relationships" xmlns:p="http://schemas.openxmlformats.org/presentationml/2006/main">
  <p:tag name="TIMING" val="|17.3|9|6.2"/>
</p:tagLst>
</file>

<file path=ppt/tags/tag4.xml><?xml version="1.0" encoding="utf-8"?>
<p:tagLst xmlns:a="http://schemas.openxmlformats.org/drawingml/2006/main" xmlns:r="http://schemas.openxmlformats.org/officeDocument/2006/relationships" xmlns:p="http://schemas.openxmlformats.org/presentationml/2006/main">
  <p:tag name="TIMING" val="|28.4"/>
</p:tagLst>
</file>

<file path=ppt/tags/tag5.xml><?xml version="1.0" encoding="utf-8"?>
<p:tagLst xmlns:a="http://schemas.openxmlformats.org/drawingml/2006/main" xmlns:r="http://schemas.openxmlformats.org/officeDocument/2006/relationships" xmlns:p="http://schemas.openxmlformats.org/presentationml/2006/main">
  <p:tag name="TIMING" val="|2.8|7.8"/>
</p:tagLst>
</file>

<file path=ppt/tags/tag6.xml><?xml version="1.0" encoding="utf-8"?>
<p:tagLst xmlns:a="http://schemas.openxmlformats.org/drawingml/2006/main" xmlns:r="http://schemas.openxmlformats.org/officeDocument/2006/relationships" xmlns:p="http://schemas.openxmlformats.org/presentationml/2006/main">
  <p:tag name="TIMING" val="|2.8|7.8"/>
</p:tagLst>
</file>

<file path=ppt/tags/tag7.xml><?xml version="1.0" encoding="utf-8"?>
<p:tagLst xmlns:a="http://schemas.openxmlformats.org/drawingml/2006/main" xmlns:r="http://schemas.openxmlformats.org/officeDocument/2006/relationships" xmlns:p="http://schemas.openxmlformats.org/presentationml/2006/main">
  <p:tag name="TIMING" val="|1.6|19.2|10.2|8.7"/>
</p:tagLst>
</file>

<file path=ppt/tags/tag8.xml><?xml version="1.0" encoding="utf-8"?>
<p:tagLst xmlns:a="http://schemas.openxmlformats.org/drawingml/2006/main" xmlns:r="http://schemas.openxmlformats.org/officeDocument/2006/relationships" xmlns:p="http://schemas.openxmlformats.org/presentationml/2006/main">
  <p:tag name="TIMING" val="|1.6|19.2|10.2|8.7"/>
</p:tagLst>
</file>

<file path=ppt/tags/tag9.xml><?xml version="1.0" encoding="utf-8"?>
<p:tagLst xmlns:a="http://schemas.openxmlformats.org/drawingml/2006/main" xmlns:r="http://schemas.openxmlformats.org/officeDocument/2006/relationships" xmlns:p="http://schemas.openxmlformats.org/presentationml/2006/main">
  <p:tag name="TIMING" val="|1.6|19.2|10.2|8.7"/>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Custom 1">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196BB5BAE11D343BF5BAC7CF91FEAFB" ma:contentTypeVersion="15" ma:contentTypeDescription="Create a new document." ma:contentTypeScope="" ma:versionID="571ad269eafea7dffea55e6e5d55aa47">
  <xsd:schema xmlns:xsd="http://www.w3.org/2001/XMLSchema" xmlns:xs="http://www.w3.org/2001/XMLSchema" xmlns:p="http://schemas.microsoft.com/office/2006/metadata/properties" xmlns:ns2="cef791ae-a6f5-404f-a6cd-3e61672c8010" xmlns:ns3="1c1d1cca-b810-4f27-9f84-3a289fb3993b" xmlns:ns4="d15024ee-db06-47de-a279-e73461af4c4c" targetNamespace="http://schemas.microsoft.com/office/2006/metadata/properties" ma:root="true" ma:fieldsID="35cb9852c9076ca802757019aece29ec" ns2:_="" ns3:_="" ns4:_="">
    <xsd:import namespace="cef791ae-a6f5-404f-a6cd-3e61672c8010"/>
    <xsd:import namespace="1c1d1cca-b810-4f27-9f84-3a289fb3993b"/>
    <xsd:import namespace="d15024ee-db06-47de-a279-e73461af4c4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Descriptio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f791ae-a6f5-404f-a6cd-3e61672c801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c1d1cca-b810-4f27-9f84-3a289fb3993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Description" ma:index="13" nillable="true" ma:displayName="Description" ma:format="Dropdown" ma:internalName="Description">
      <xsd:simpleType>
        <xsd:restriction base="dms:Text">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3294375-8520-4c51-81be-671e42c4be9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15024ee-db06-47de-a279-e73461af4c4c"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6daf463e-b1c8-48c8-87cc-a8440ca37f0a}" ma:internalName="TaxCatchAll" ma:showField="CatchAllData" ma:web="d15024ee-db06-47de-a279-e73461af4c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15024ee-db06-47de-a279-e73461af4c4c" xsi:nil="true"/>
    <Description xmlns="1c1d1cca-b810-4f27-9f84-3a289fb3993b" xsi:nil="true"/>
    <lcf76f155ced4ddcb4097134ff3c332f xmlns="1c1d1cca-b810-4f27-9f84-3a289fb3993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CA90812-F307-4B45-925F-C3CBF3D4BD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f791ae-a6f5-404f-a6cd-3e61672c8010"/>
    <ds:schemaRef ds:uri="1c1d1cca-b810-4f27-9f84-3a289fb3993b"/>
    <ds:schemaRef ds:uri="d15024ee-db06-47de-a279-e73461af4c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D36DD0B-E132-4C84-8B31-5B3D57987A4A}">
  <ds:schemaRefs>
    <ds:schemaRef ds:uri="http://schemas.microsoft.com/sharepoint/v3/contenttype/forms"/>
  </ds:schemaRefs>
</ds:datastoreItem>
</file>

<file path=customXml/itemProps3.xml><?xml version="1.0" encoding="utf-8"?>
<ds:datastoreItem xmlns:ds="http://schemas.openxmlformats.org/officeDocument/2006/customXml" ds:itemID="{4A812F14-C01E-4644-8D8F-BD1255FEDE5B}">
  <ds:schemaRefs>
    <ds:schemaRef ds:uri="http://schemas.microsoft.com/office/2006/metadata/properties"/>
    <ds:schemaRef ds:uri="http://purl.org/dc/elements/1.1/"/>
    <ds:schemaRef ds:uri="http://purl.org/dc/terms/"/>
    <ds:schemaRef ds:uri="http://schemas.microsoft.com/office/2006/documentManagement/types"/>
    <ds:schemaRef ds:uri="http://schemas.microsoft.com/office/infopath/2007/PartnerControls"/>
    <ds:schemaRef ds:uri="http://purl.org/dc/dcmitype/"/>
    <ds:schemaRef ds:uri="http://www.w3.org/XML/1998/namespace"/>
    <ds:schemaRef ds:uri="http://schemas.openxmlformats.org/package/2006/metadata/core-properties"/>
    <ds:schemaRef ds:uri="d15024ee-db06-47de-a279-e73461af4c4c"/>
    <ds:schemaRef ds:uri="1c1d1cca-b810-4f27-9f84-3a289fb3993b"/>
    <ds:schemaRef ds:uri="cef791ae-a6f5-404f-a6cd-3e61672c8010"/>
  </ds:schemaRefs>
</ds:datastoreItem>
</file>

<file path=docProps/app.xml><?xml version="1.0" encoding="utf-8"?>
<Properties xmlns="http://schemas.openxmlformats.org/officeDocument/2006/extended-properties" xmlns:vt="http://schemas.openxmlformats.org/officeDocument/2006/docPropsVTypes">
  <Template/>
  <TotalTime>29608</TotalTime>
  <Words>1999</Words>
  <Application>Microsoft Office PowerPoint</Application>
  <PresentationFormat>On-screen Show (4:3)</PresentationFormat>
  <Paragraphs>232</Paragraphs>
  <Slides>23</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Book Antiqua</vt:lpstr>
      <vt:lpstr>Calibri</vt:lpstr>
      <vt:lpstr>Wingdings</vt:lpstr>
      <vt:lpstr>Wingdings 2</vt:lpstr>
      <vt:lpstr>Wingdings 3</vt:lpstr>
      <vt:lpstr>Apex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State of South Dakota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Reconstruction of Highway 10 in Eureka</dc:title>
  <dc:creator>trpr15230</dc:creator>
  <cp:lastModifiedBy>Rosecky, Jacob</cp:lastModifiedBy>
  <cp:revision>888</cp:revision>
  <cp:lastPrinted>2022-09-15T22:35:57Z</cp:lastPrinted>
  <dcterms:created xsi:type="dcterms:W3CDTF">2010-04-16T13:40:17Z</dcterms:created>
  <dcterms:modified xsi:type="dcterms:W3CDTF">2022-09-27T12:18:32Z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0x0101000196BB5BAE11D343BF5BAC7CF91FEAFB</vt:lpwstr>
  </property>
</Properties>
</file>