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4372" r:id="rId2"/>
    <p:sldMasterId id="2147484378" r:id="rId3"/>
  </p:sldMasterIdLst>
  <p:notesMasterIdLst>
    <p:notesMasterId r:id="rId24"/>
  </p:notesMasterIdLst>
  <p:handoutMasterIdLst>
    <p:handoutMasterId r:id="rId25"/>
  </p:handoutMasterIdLst>
  <p:sldIdLst>
    <p:sldId id="371" r:id="rId4"/>
    <p:sldId id="313" r:id="rId5"/>
    <p:sldId id="257" r:id="rId6"/>
    <p:sldId id="301" r:id="rId7"/>
    <p:sldId id="315" r:id="rId8"/>
    <p:sldId id="323" r:id="rId9"/>
    <p:sldId id="333" r:id="rId10"/>
    <p:sldId id="342" r:id="rId11"/>
    <p:sldId id="344" r:id="rId12"/>
    <p:sldId id="297" r:id="rId13"/>
    <p:sldId id="298" r:id="rId14"/>
    <p:sldId id="317" r:id="rId15"/>
    <p:sldId id="294" r:id="rId16"/>
    <p:sldId id="346" r:id="rId17"/>
    <p:sldId id="369" r:id="rId18"/>
    <p:sldId id="363" r:id="rId19"/>
    <p:sldId id="318" r:id="rId20"/>
    <p:sldId id="316" r:id="rId21"/>
    <p:sldId id="325" r:id="rId22"/>
    <p:sldId id="279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FFFFFF"/>
    <a:srgbClr val="FFFF00"/>
    <a:srgbClr val="0000FF"/>
    <a:srgbClr val="FF0000"/>
    <a:srgbClr val="000000"/>
    <a:srgbClr val="008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2" autoAdjust="0"/>
    <p:restoredTop sz="94770" autoAdjust="0"/>
  </p:normalViewPr>
  <p:slideViewPr>
    <p:cSldViewPr>
      <p:cViewPr varScale="1">
        <p:scale>
          <a:sx n="108" d="100"/>
          <a:sy n="108" d="100"/>
        </p:scale>
        <p:origin x="181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516" y="-90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22" tIns="48110" rIns="96222" bIns="48110" numCol="1" anchor="t" anchorCtr="0" compatLnSpc="1">
            <a:prstTxWarp prst="textNoShape">
              <a:avLst/>
            </a:prstTxWarp>
          </a:bodyPr>
          <a:lstStyle>
            <a:lvl1pPr defTabSz="962391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1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22" tIns="48110" rIns="96222" bIns="48110" numCol="1" anchor="t" anchorCtr="0" compatLnSpc="1">
            <a:prstTxWarp prst="textNoShape">
              <a:avLst/>
            </a:prstTxWarp>
          </a:bodyPr>
          <a:lstStyle>
            <a:lvl1pPr algn="r" defTabSz="962391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69921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22" tIns="48110" rIns="96222" bIns="48110" numCol="1" anchor="b" anchorCtr="0" compatLnSpc="1">
            <a:prstTxWarp prst="textNoShape">
              <a:avLst/>
            </a:prstTxWarp>
          </a:bodyPr>
          <a:lstStyle>
            <a:lvl1pPr defTabSz="962391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20814"/>
            <a:ext cx="3169921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22" tIns="48110" rIns="96222" bIns="48110" numCol="1" anchor="b" anchorCtr="0" compatLnSpc="1">
            <a:prstTxWarp prst="textNoShape">
              <a:avLst/>
            </a:prstTxWarp>
          </a:bodyPr>
          <a:lstStyle>
            <a:lvl1pPr algn="r" defTabSz="962391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31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22" tIns="48110" rIns="96222" bIns="48110" numCol="1" anchor="t" anchorCtr="0" compatLnSpc="1">
            <a:prstTxWarp prst="textNoShape">
              <a:avLst/>
            </a:prstTxWarp>
          </a:bodyPr>
          <a:lstStyle>
            <a:lvl1pPr defTabSz="962391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1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22" tIns="48110" rIns="96222" bIns="48110" numCol="1" anchor="t" anchorCtr="0" compatLnSpc="1">
            <a:prstTxWarp prst="textNoShape">
              <a:avLst/>
            </a:prstTxWarp>
          </a:bodyPr>
          <a:lstStyle>
            <a:lvl1pPr algn="r" defTabSz="962391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1227"/>
            <a:ext cx="585216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22" tIns="48110" rIns="96222" bIns="481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4"/>
            <a:ext cx="3169921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22" tIns="48110" rIns="96222" bIns="48110" numCol="1" anchor="b" anchorCtr="0" compatLnSpc="1">
            <a:prstTxWarp prst="textNoShape">
              <a:avLst/>
            </a:prstTxWarp>
          </a:bodyPr>
          <a:lstStyle>
            <a:lvl1pPr defTabSz="962391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20814"/>
            <a:ext cx="3169921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22" tIns="48110" rIns="96222" bIns="48110" numCol="1" anchor="b" anchorCtr="0" compatLnSpc="1">
            <a:prstTxWarp prst="textNoShape">
              <a:avLst/>
            </a:prstTxWarp>
          </a:bodyPr>
          <a:lstStyle>
            <a:lvl1pPr algn="r" defTabSz="962391" eaLnBrk="1" hangingPunct="1">
              <a:defRPr sz="1300"/>
            </a:lvl1pPr>
          </a:lstStyle>
          <a:p>
            <a:pPr>
              <a:defRPr/>
            </a:pPr>
            <a:fld id="{D9C34727-B8EC-4761-BEAB-CBD3221DA8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1870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7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0800" y="739775"/>
            <a:ext cx="4919663" cy="368935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0800" y="739775"/>
            <a:ext cx="4919663" cy="368935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756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0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05 w 5740"/>
                <a:gd name="T7" fmla="*/ 0 h 4316"/>
                <a:gd name="T8" fmla="*/ 6505 w 5740"/>
                <a:gd name="T9" fmla="*/ 0 h 4316"/>
                <a:gd name="T10" fmla="*/ 650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4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49 w 382"/>
                  <a:gd name="T19" fmla="*/ 96 h 96"/>
                  <a:gd name="T20" fmla="*/ 303 w 382"/>
                  <a:gd name="T21" fmla="*/ 90 h 96"/>
                  <a:gd name="T22" fmla="*/ 351 w 382"/>
                  <a:gd name="T23" fmla="*/ 84 h 96"/>
                  <a:gd name="T24" fmla="*/ 392 w 382"/>
                  <a:gd name="T25" fmla="*/ 66 h 96"/>
                  <a:gd name="T26" fmla="*/ 422 w 382"/>
                  <a:gd name="T27" fmla="*/ 42 h 96"/>
                  <a:gd name="T28" fmla="*/ 416 w 382"/>
                  <a:gd name="T29" fmla="*/ 42 h 96"/>
                  <a:gd name="T30" fmla="*/ 386 w 382"/>
                  <a:gd name="T31" fmla="*/ 66 h 96"/>
                  <a:gd name="T32" fmla="*/ 345 w 382"/>
                  <a:gd name="T33" fmla="*/ 78 h 96"/>
                  <a:gd name="T34" fmla="*/ 303 w 382"/>
                  <a:gd name="T35" fmla="*/ 90 h 96"/>
                  <a:gd name="T36" fmla="*/ 249 w 382"/>
                  <a:gd name="T37" fmla="*/ 96 h 96"/>
                  <a:gd name="T38" fmla="*/ 24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59 w 185"/>
                  <a:gd name="T5" fmla="*/ 36 h 210"/>
                  <a:gd name="T6" fmla="*/ 195 w 185"/>
                  <a:gd name="T7" fmla="*/ 72 h 210"/>
                  <a:gd name="T8" fmla="*/ 201 w 185"/>
                  <a:gd name="T9" fmla="*/ 90 h 210"/>
                  <a:gd name="T10" fmla="*/ 207 w 185"/>
                  <a:gd name="T11" fmla="*/ 114 h 210"/>
                  <a:gd name="T12" fmla="*/ 201 w 185"/>
                  <a:gd name="T13" fmla="*/ 138 h 210"/>
                  <a:gd name="T14" fmla="*/ 189 w 185"/>
                  <a:gd name="T15" fmla="*/ 162 h 210"/>
                  <a:gd name="T16" fmla="*/ 159 w 185"/>
                  <a:gd name="T17" fmla="*/ 180 h 210"/>
                  <a:gd name="T18" fmla="*/ 90 w 185"/>
                  <a:gd name="T19" fmla="*/ 198 h 210"/>
                  <a:gd name="T20" fmla="*/ 136 w 185"/>
                  <a:gd name="T21" fmla="*/ 210 h 210"/>
                  <a:gd name="T22" fmla="*/ 171 w 185"/>
                  <a:gd name="T23" fmla="*/ 192 h 210"/>
                  <a:gd name="T24" fmla="*/ 201 w 185"/>
                  <a:gd name="T25" fmla="*/ 168 h 210"/>
                  <a:gd name="T26" fmla="*/ 219 w 185"/>
                  <a:gd name="T27" fmla="*/ 144 h 210"/>
                  <a:gd name="T28" fmla="*/ 225 w 185"/>
                  <a:gd name="T29" fmla="*/ 114 h 210"/>
                  <a:gd name="T30" fmla="*/ 219 w 185"/>
                  <a:gd name="T31" fmla="*/ 90 h 210"/>
                  <a:gd name="T32" fmla="*/ 213 w 185"/>
                  <a:gd name="T33" fmla="*/ 66 h 210"/>
                  <a:gd name="T34" fmla="*/ 195 w 185"/>
                  <a:gd name="T35" fmla="*/ 48 h 210"/>
                  <a:gd name="T36" fmla="*/ 17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</p:grpSp>
        </p:grpSp>
      </p:grpSp>
      <p:sp>
        <p:nvSpPr>
          <p:cNvPr id="269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69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35B2-E80E-4A1D-A71D-E40F9F6717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114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3678-DDFC-4010-AF59-56FDE4DE3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51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2538-FCF5-43C1-AB2A-D648F112FF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64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D580-49E4-4102-AEEB-7BF06C655E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55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D934-46AB-4C05-AC2E-61EDC1B630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473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7185" y="668910"/>
            <a:ext cx="42896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8000" y="4356216"/>
            <a:ext cx="8128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5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73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84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07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711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9144000" cy="685799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4344" y="1966154"/>
            <a:ext cx="4867910" cy="2927350"/>
          </a:xfrm>
          <a:custGeom>
            <a:avLst/>
            <a:gdLst/>
            <a:ahLst/>
            <a:cxnLst/>
            <a:rect l="l" t="t" r="r" b="b"/>
            <a:pathLst>
              <a:path w="9735820" h="4391025">
                <a:moveTo>
                  <a:pt x="9735604" y="2194306"/>
                </a:moveTo>
                <a:lnTo>
                  <a:pt x="9115425" y="1689138"/>
                </a:lnTo>
                <a:lnTo>
                  <a:pt x="9115425" y="0"/>
                </a:lnTo>
                <a:lnTo>
                  <a:pt x="0" y="0"/>
                </a:lnTo>
                <a:lnTo>
                  <a:pt x="0" y="4391025"/>
                </a:lnTo>
                <a:lnTo>
                  <a:pt x="9115425" y="4391025"/>
                </a:lnTo>
                <a:lnTo>
                  <a:pt x="9115425" y="2699486"/>
                </a:lnTo>
                <a:lnTo>
                  <a:pt x="9735604" y="2194306"/>
                </a:lnTo>
                <a:close/>
              </a:path>
            </a:pathLst>
          </a:custGeom>
          <a:solidFill>
            <a:srgbClr val="FD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636065" y="2827460"/>
            <a:ext cx="900113" cy="1200150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900151" y="1800225"/>
                </a:moveTo>
                <a:lnTo>
                  <a:pt x="852330" y="1798978"/>
                </a:lnTo>
                <a:lnTo>
                  <a:pt x="805161" y="1795280"/>
                </a:lnTo>
                <a:lnTo>
                  <a:pt x="758706" y="1789191"/>
                </a:lnTo>
                <a:lnTo>
                  <a:pt x="713028" y="1780775"/>
                </a:lnTo>
                <a:lnTo>
                  <a:pt x="668187" y="1770093"/>
                </a:lnTo>
                <a:lnTo>
                  <a:pt x="624246" y="1757207"/>
                </a:lnTo>
                <a:lnTo>
                  <a:pt x="581268" y="1742179"/>
                </a:lnTo>
                <a:lnTo>
                  <a:pt x="539315" y="1725071"/>
                </a:lnTo>
                <a:lnTo>
                  <a:pt x="498448" y="1705945"/>
                </a:lnTo>
                <a:lnTo>
                  <a:pt x="458729" y="1684864"/>
                </a:lnTo>
                <a:lnTo>
                  <a:pt x="420222" y="1661888"/>
                </a:lnTo>
                <a:lnTo>
                  <a:pt x="382987" y="1637080"/>
                </a:lnTo>
                <a:lnTo>
                  <a:pt x="347088" y="1610502"/>
                </a:lnTo>
                <a:lnTo>
                  <a:pt x="312586" y="1582216"/>
                </a:lnTo>
                <a:lnTo>
                  <a:pt x="279543" y="1552283"/>
                </a:lnTo>
                <a:lnTo>
                  <a:pt x="248021" y="1520767"/>
                </a:lnTo>
                <a:lnTo>
                  <a:pt x="218083" y="1487729"/>
                </a:lnTo>
                <a:lnTo>
                  <a:pt x="189790" y="1453230"/>
                </a:lnTo>
                <a:lnTo>
                  <a:pt x="163205" y="1417333"/>
                </a:lnTo>
                <a:lnTo>
                  <a:pt x="138390" y="1380100"/>
                </a:lnTo>
                <a:lnTo>
                  <a:pt x="115407" y="1341593"/>
                </a:lnTo>
                <a:lnTo>
                  <a:pt x="94318" y="1301873"/>
                </a:lnTo>
                <a:lnTo>
                  <a:pt x="75186" y="1261004"/>
                </a:lnTo>
                <a:lnTo>
                  <a:pt x="58071" y="1219046"/>
                </a:lnTo>
                <a:lnTo>
                  <a:pt x="43037" y="1176061"/>
                </a:lnTo>
                <a:lnTo>
                  <a:pt x="30145" y="1132113"/>
                </a:lnTo>
                <a:lnTo>
                  <a:pt x="19459" y="1087261"/>
                </a:lnTo>
                <a:lnTo>
                  <a:pt x="11038" y="1041570"/>
                </a:lnTo>
                <a:lnTo>
                  <a:pt x="4947" y="995100"/>
                </a:lnTo>
                <a:lnTo>
                  <a:pt x="1247" y="947914"/>
                </a:lnTo>
                <a:lnTo>
                  <a:pt x="0" y="900073"/>
                </a:lnTo>
                <a:lnTo>
                  <a:pt x="1247" y="852278"/>
                </a:lnTo>
                <a:lnTo>
                  <a:pt x="4947" y="805132"/>
                </a:lnTo>
                <a:lnTo>
                  <a:pt x="11038" y="758697"/>
                </a:lnTo>
                <a:lnTo>
                  <a:pt x="19458" y="713035"/>
                </a:lnTo>
                <a:lnTo>
                  <a:pt x="30145" y="668210"/>
                </a:lnTo>
                <a:lnTo>
                  <a:pt x="43037" y="624282"/>
                </a:lnTo>
                <a:lnTo>
                  <a:pt x="58071" y="581314"/>
                </a:lnTo>
                <a:lnTo>
                  <a:pt x="75185" y="539369"/>
                </a:lnTo>
                <a:lnTo>
                  <a:pt x="94318" y="498508"/>
                </a:lnTo>
                <a:lnTo>
                  <a:pt x="115406" y="458795"/>
                </a:lnTo>
                <a:lnTo>
                  <a:pt x="138389" y="420290"/>
                </a:lnTo>
                <a:lnTo>
                  <a:pt x="163203" y="383057"/>
                </a:lnTo>
                <a:lnTo>
                  <a:pt x="189788" y="347158"/>
                </a:lnTo>
                <a:lnTo>
                  <a:pt x="218079" y="312655"/>
                </a:lnTo>
                <a:lnTo>
                  <a:pt x="248017" y="279610"/>
                </a:lnTo>
                <a:lnTo>
                  <a:pt x="279538" y="248085"/>
                </a:lnTo>
                <a:lnTo>
                  <a:pt x="312580" y="218143"/>
                </a:lnTo>
                <a:lnTo>
                  <a:pt x="347081" y="189846"/>
                </a:lnTo>
                <a:lnTo>
                  <a:pt x="382979" y="163256"/>
                </a:lnTo>
                <a:lnTo>
                  <a:pt x="420212" y="138436"/>
                </a:lnTo>
                <a:lnTo>
                  <a:pt x="458718" y="115447"/>
                </a:lnTo>
                <a:lnTo>
                  <a:pt x="498435" y="94352"/>
                </a:lnTo>
                <a:lnTo>
                  <a:pt x="539300" y="75214"/>
                </a:lnTo>
                <a:lnTo>
                  <a:pt x="581252" y="58094"/>
                </a:lnTo>
                <a:lnTo>
                  <a:pt x="624228" y="43055"/>
                </a:lnTo>
                <a:lnTo>
                  <a:pt x="668166" y="30158"/>
                </a:lnTo>
                <a:lnTo>
                  <a:pt x="713004" y="19467"/>
                </a:lnTo>
                <a:lnTo>
                  <a:pt x="758680" y="11043"/>
                </a:lnTo>
                <a:lnTo>
                  <a:pt x="805132" y="4949"/>
                </a:lnTo>
                <a:lnTo>
                  <a:pt x="852297" y="1247"/>
                </a:lnTo>
                <a:lnTo>
                  <a:pt x="900115" y="0"/>
                </a:lnTo>
                <a:lnTo>
                  <a:pt x="947918" y="1247"/>
                </a:lnTo>
                <a:lnTo>
                  <a:pt x="995071" y="4949"/>
                </a:lnTo>
                <a:lnTo>
                  <a:pt x="1041512" y="11043"/>
                </a:lnTo>
                <a:lnTo>
                  <a:pt x="1087178" y="19467"/>
                </a:lnTo>
                <a:lnTo>
                  <a:pt x="1132008" y="30158"/>
                </a:lnTo>
                <a:lnTo>
                  <a:pt x="1175939" y="43055"/>
                </a:lnTo>
                <a:lnTo>
                  <a:pt x="1218910" y="58094"/>
                </a:lnTo>
                <a:lnTo>
                  <a:pt x="1260857" y="75214"/>
                </a:lnTo>
                <a:lnTo>
                  <a:pt x="1301718" y="94352"/>
                </a:lnTo>
                <a:lnTo>
                  <a:pt x="1341432" y="115447"/>
                </a:lnTo>
                <a:lnTo>
                  <a:pt x="1379937" y="138436"/>
                </a:lnTo>
                <a:lnTo>
                  <a:pt x="1417169" y="163256"/>
                </a:lnTo>
                <a:lnTo>
                  <a:pt x="1453067" y="189846"/>
                </a:lnTo>
                <a:lnTo>
                  <a:pt x="1487569" y="218143"/>
                </a:lnTo>
                <a:lnTo>
                  <a:pt x="1520612" y="248085"/>
                </a:lnTo>
                <a:lnTo>
                  <a:pt x="1552135" y="279610"/>
                </a:lnTo>
                <a:lnTo>
                  <a:pt x="1582074" y="312655"/>
                </a:lnTo>
                <a:lnTo>
                  <a:pt x="1610369" y="347158"/>
                </a:lnTo>
                <a:lnTo>
                  <a:pt x="1636956" y="383057"/>
                </a:lnTo>
                <a:lnTo>
                  <a:pt x="1661774" y="420290"/>
                </a:lnTo>
                <a:lnTo>
                  <a:pt x="1684759" y="458795"/>
                </a:lnTo>
                <a:lnTo>
                  <a:pt x="1705851" y="498508"/>
                </a:lnTo>
                <a:lnTo>
                  <a:pt x="1724987" y="539369"/>
                </a:lnTo>
                <a:lnTo>
                  <a:pt x="1742104" y="581314"/>
                </a:lnTo>
                <a:lnTo>
                  <a:pt x="1757141" y="624282"/>
                </a:lnTo>
                <a:lnTo>
                  <a:pt x="1770036" y="668210"/>
                </a:lnTo>
                <a:lnTo>
                  <a:pt x="1780725" y="713035"/>
                </a:lnTo>
                <a:lnTo>
                  <a:pt x="1789147" y="758697"/>
                </a:lnTo>
                <a:lnTo>
                  <a:pt x="1795240" y="805132"/>
                </a:lnTo>
                <a:lnTo>
                  <a:pt x="1798941" y="852278"/>
                </a:lnTo>
                <a:lnTo>
                  <a:pt x="1800189" y="900073"/>
                </a:lnTo>
                <a:lnTo>
                  <a:pt x="1798941" y="947914"/>
                </a:lnTo>
                <a:lnTo>
                  <a:pt x="1795240" y="995099"/>
                </a:lnTo>
                <a:lnTo>
                  <a:pt x="1789148" y="1041569"/>
                </a:lnTo>
                <a:lnTo>
                  <a:pt x="1780727" y="1087260"/>
                </a:lnTo>
                <a:lnTo>
                  <a:pt x="1770038" y="1132111"/>
                </a:lnTo>
                <a:lnTo>
                  <a:pt x="1757145" y="1176059"/>
                </a:lnTo>
                <a:lnTo>
                  <a:pt x="1742110" y="1219043"/>
                </a:lnTo>
                <a:lnTo>
                  <a:pt x="1724994" y="1261001"/>
                </a:lnTo>
                <a:lnTo>
                  <a:pt x="1705860" y="1301871"/>
                </a:lnTo>
                <a:lnTo>
                  <a:pt x="1684769" y="1341591"/>
                </a:lnTo>
                <a:lnTo>
                  <a:pt x="1661785" y="1380098"/>
                </a:lnTo>
                <a:lnTo>
                  <a:pt x="1636969" y="1417331"/>
                </a:lnTo>
                <a:lnTo>
                  <a:pt x="1610384" y="1453228"/>
                </a:lnTo>
                <a:lnTo>
                  <a:pt x="1582092" y="1487727"/>
                </a:lnTo>
                <a:lnTo>
                  <a:pt x="1552154" y="1520765"/>
                </a:lnTo>
                <a:lnTo>
                  <a:pt x="1520633" y="1552282"/>
                </a:lnTo>
                <a:lnTo>
                  <a:pt x="1487592" y="1582214"/>
                </a:lnTo>
                <a:lnTo>
                  <a:pt x="1453092" y="1610500"/>
                </a:lnTo>
                <a:lnTo>
                  <a:pt x="1417195" y="1637078"/>
                </a:lnTo>
                <a:lnTo>
                  <a:pt x="1379965" y="1661886"/>
                </a:lnTo>
                <a:lnTo>
                  <a:pt x="1341462" y="1684863"/>
                </a:lnTo>
                <a:lnTo>
                  <a:pt x="1301749" y="1705945"/>
                </a:lnTo>
                <a:lnTo>
                  <a:pt x="1260889" y="1725071"/>
                </a:lnTo>
                <a:lnTo>
                  <a:pt x="1218943" y="1742179"/>
                </a:lnTo>
                <a:lnTo>
                  <a:pt x="1175974" y="1757207"/>
                </a:lnTo>
                <a:lnTo>
                  <a:pt x="1132043" y="1770093"/>
                </a:lnTo>
                <a:lnTo>
                  <a:pt x="1087214" y="1780775"/>
                </a:lnTo>
                <a:lnTo>
                  <a:pt x="1041548" y="1789191"/>
                </a:lnTo>
                <a:lnTo>
                  <a:pt x="995107" y="1795280"/>
                </a:lnTo>
                <a:lnTo>
                  <a:pt x="947954" y="1798978"/>
                </a:lnTo>
                <a:lnTo>
                  <a:pt x="900151" y="1800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11083" y="3213202"/>
            <a:ext cx="278448" cy="428837"/>
          </a:xfrm>
          <a:custGeom>
            <a:avLst/>
            <a:gdLst/>
            <a:ahLst/>
            <a:cxnLst/>
            <a:rect l="l" t="t" r="r" b="b"/>
            <a:pathLst>
              <a:path w="556894" h="643254">
                <a:moveTo>
                  <a:pt x="0" y="642965"/>
                </a:moveTo>
                <a:lnTo>
                  <a:pt x="0" y="0"/>
                </a:lnTo>
                <a:lnTo>
                  <a:pt x="556891" y="321462"/>
                </a:lnTo>
                <a:lnTo>
                  <a:pt x="0" y="642965"/>
                </a:lnTo>
                <a:close/>
              </a:path>
            </a:pathLst>
          </a:custGeom>
          <a:solidFill>
            <a:srgbClr val="01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101" y="2644468"/>
            <a:ext cx="7315798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20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F3A6-B32D-4F65-9FA8-5A0F7A0ED7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3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9365" y="570695"/>
            <a:ext cx="4005270" cy="500137"/>
          </a:xfrm>
        </p:spPr>
        <p:txBody>
          <a:bodyPr lIns="0" tIns="0" rIns="0" bIns="0"/>
          <a:lstStyle>
            <a:lvl1pPr>
              <a:defRPr sz="3250" b="1" i="0">
                <a:solidFill>
                  <a:srgbClr val="741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17680" y="1671386"/>
            <a:ext cx="4908641" cy="200055"/>
          </a:xfrm>
        </p:spPr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32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9365" y="570695"/>
            <a:ext cx="4005270" cy="500137"/>
          </a:xfrm>
        </p:spPr>
        <p:txBody>
          <a:bodyPr lIns="0" tIns="0" rIns="0" bIns="0"/>
          <a:lstStyle>
            <a:lvl1pPr>
              <a:defRPr sz="3250" b="1" i="0">
                <a:solidFill>
                  <a:srgbClr val="741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524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9365" y="570695"/>
            <a:ext cx="4005270" cy="500137"/>
          </a:xfrm>
        </p:spPr>
        <p:txBody>
          <a:bodyPr lIns="0" tIns="0" rIns="0" bIns="0"/>
          <a:lstStyle>
            <a:lvl1pPr>
              <a:defRPr sz="3250" b="1" i="0">
                <a:solidFill>
                  <a:srgbClr val="741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491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155F-6633-464C-BA94-E9BD207D19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3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C0B5-F4F4-4977-BDED-9B4807D5C6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04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5B79-2B21-43B3-B07F-7D92BDF675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387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E43-1E30-4102-8863-C802DDC860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11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8C41-2085-4A8D-81A4-C80CC60AAB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2AD2A-5FFA-4D8D-9509-B52361516C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159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E220-C238-4968-9795-FC29AC69D7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83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50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505 w 5740"/>
                <a:gd name="T7" fmla="*/ 0 h 4316"/>
                <a:gd name="T8" fmla="*/ 6505 w 5740"/>
                <a:gd name="T9" fmla="*/ 0 h 4316"/>
                <a:gd name="T10" fmla="*/ 650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8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8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8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8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4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49 w 382"/>
                  <a:gd name="T19" fmla="*/ 96 h 96"/>
                  <a:gd name="T20" fmla="*/ 303 w 382"/>
                  <a:gd name="T21" fmla="*/ 90 h 96"/>
                  <a:gd name="T22" fmla="*/ 351 w 382"/>
                  <a:gd name="T23" fmla="*/ 84 h 96"/>
                  <a:gd name="T24" fmla="*/ 392 w 382"/>
                  <a:gd name="T25" fmla="*/ 66 h 96"/>
                  <a:gd name="T26" fmla="*/ 422 w 382"/>
                  <a:gd name="T27" fmla="*/ 42 h 96"/>
                  <a:gd name="T28" fmla="*/ 416 w 382"/>
                  <a:gd name="T29" fmla="*/ 42 h 96"/>
                  <a:gd name="T30" fmla="*/ 386 w 382"/>
                  <a:gd name="T31" fmla="*/ 66 h 96"/>
                  <a:gd name="T32" fmla="*/ 345 w 382"/>
                  <a:gd name="T33" fmla="*/ 78 h 96"/>
                  <a:gd name="T34" fmla="*/ 303 w 382"/>
                  <a:gd name="T35" fmla="*/ 90 h 96"/>
                  <a:gd name="T36" fmla="*/ 249 w 382"/>
                  <a:gd name="T37" fmla="*/ 96 h 96"/>
                  <a:gd name="T38" fmla="*/ 24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59 w 185"/>
                  <a:gd name="T5" fmla="*/ 36 h 210"/>
                  <a:gd name="T6" fmla="*/ 195 w 185"/>
                  <a:gd name="T7" fmla="*/ 72 h 210"/>
                  <a:gd name="T8" fmla="*/ 201 w 185"/>
                  <a:gd name="T9" fmla="*/ 90 h 210"/>
                  <a:gd name="T10" fmla="*/ 207 w 185"/>
                  <a:gd name="T11" fmla="*/ 114 h 210"/>
                  <a:gd name="T12" fmla="*/ 201 w 185"/>
                  <a:gd name="T13" fmla="*/ 138 h 210"/>
                  <a:gd name="T14" fmla="*/ 189 w 185"/>
                  <a:gd name="T15" fmla="*/ 162 h 210"/>
                  <a:gd name="T16" fmla="*/ 159 w 185"/>
                  <a:gd name="T17" fmla="*/ 180 h 210"/>
                  <a:gd name="T18" fmla="*/ 90 w 185"/>
                  <a:gd name="T19" fmla="*/ 198 h 210"/>
                  <a:gd name="T20" fmla="*/ 136 w 185"/>
                  <a:gd name="T21" fmla="*/ 210 h 210"/>
                  <a:gd name="T22" fmla="*/ 171 w 185"/>
                  <a:gd name="T23" fmla="*/ 192 h 210"/>
                  <a:gd name="T24" fmla="*/ 201 w 185"/>
                  <a:gd name="T25" fmla="*/ 168 h 210"/>
                  <a:gd name="T26" fmla="*/ 219 w 185"/>
                  <a:gd name="T27" fmla="*/ 144 h 210"/>
                  <a:gd name="T28" fmla="*/ 225 w 185"/>
                  <a:gd name="T29" fmla="*/ 114 h 210"/>
                  <a:gd name="T30" fmla="*/ 219 w 185"/>
                  <a:gd name="T31" fmla="*/ 90 h 210"/>
                  <a:gd name="T32" fmla="*/ 213 w 185"/>
                  <a:gd name="T33" fmla="*/ 66 h 210"/>
                  <a:gd name="T34" fmla="*/ 195 w 185"/>
                  <a:gd name="T35" fmla="*/ 48 h 210"/>
                  <a:gd name="T36" fmla="*/ 17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dirty="0"/>
                </a:p>
              </p:txBody>
            </p:sp>
          </p:grpSp>
        </p:grpSp>
      </p:grpSp>
      <p:sp>
        <p:nvSpPr>
          <p:cNvPr id="268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8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8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3751281-6C0C-4DF8-AC73-E90EC64B1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5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78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9365" y="570695"/>
            <a:ext cx="4005270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7411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17680" y="1671386"/>
            <a:ext cx="490864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15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Malone@state.sd.u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hyperlink" Target="https://dot.sd.gov/projects-studies/projects/public-meeting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LKBlfGS9MYCFVJ-kgodYn8Czg&amp;url=http%3A%2F%2Fwww.ditolaw.com%2Flibrary%2Fside-impact-crash-tbone-accident-in-new-york-car-crash-lawyer.cfm&amp;ei=aWKyVfKoGtL8yQTi_onwDA&amp;bvm=bv.98717601,d.cGU&amp;psig=AFQjCNFN2l6sdaJyGOJAsRzCrsWFTrEZww&amp;ust=143784026234137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4000" cy="51435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10985" y="0"/>
              <a:ext cx="2277110" cy="10287000"/>
            </a:xfrm>
            <a:custGeom>
              <a:avLst/>
              <a:gdLst/>
              <a:ahLst/>
              <a:cxnLst/>
              <a:rect l="l" t="t" r="r" b="b"/>
              <a:pathLst>
                <a:path w="2277109" h="10287000">
                  <a:moveTo>
                    <a:pt x="2277015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2277015" y="0"/>
                  </a:lnTo>
                  <a:lnTo>
                    <a:pt x="2277015" y="10286999"/>
                  </a:lnTo>
                  <a:close/>
                </a:path>
              </a:pathLst>
            </a:custGeom>
            <a:solidFill>
              <a:srgbClr val="741112"/>
            </a:solidFill>
          </p:spPr>
          <p:txBody>
            <a:bodyPr wrap="square" lIns="0" tIns="0" rIns="0" bIns="0" rtlCol="0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5240941" y="914285"/>
              <a:ext cx="2017395" cy="9373235"/>
            </a:xfrm>
            <a:custGeom>
              <a:avLst/>
              <a:gdLst/>
              <a:ahLst/>
              <a:cxnLst/>
              <a:rect l="l" t="t" r="r" b="b"/>
              <a:pathLst>
                <a:path w="2017394" h="9373235">
                  <a:moveTo>
                    <a:pt x="295338" y="300240"/>
                  </a:moveTo>
                  <a:lnTo>
                    <a:pt x="0" y="0"/>
                  </a:lnTo>
                  <a:lnTo>
                    <a:pt x="0" y="600494"/>
                  </a:lnTo>
                  <a:lnTo>
                    <a:pt x="295338" y="300240"/>
                  </a:lnTo>
                  <a:close/>
                </a:path>
                <a:path w="2017394" h="9373235">
                  <a:moveTo>
                    <a:pt x="2017242" y="1340205"/>
                  </a:moveTo>
                  <a:lnTo>
                    <a:pt x="1931517" y="1340205"/>
                  </a:lnTo>
                  <a:lnTo>
                    <a:pt x="1931517" y="9372727"/>
                  </a:lnTo>
                  <a:lnTo>
                    <a:pt x="2017242" y="9372727"/>
                  </a:lnTo>
                  <a:lnTo>
                    <a:pt x="2017242" y="13402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7913" y="398642"/>
              <a:ext cx="1885949" cy="16287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4831" y="562106"/>
            <a:ext cx="6583363" cy="5449249"/>
          </a:xfrm>
          <a:prstGeom prst="rect">
            <a:avLst/>
          </a:prstGeom>
        </p:spPr>
        <p:txBody>
          <a:bodyPr vert="horz" wrap="square" lIns="0" tIns="184468" rIns="0" bIns="0" rtlCol="0">
            <a:spAutoFit/>
          </a:bodyPr>
          <a:lstStyle/>
          <a:p>
            <a:pPr marL="6350" defTabSz="457200" eaLnBrk="1" fontAlgn="auto" hangingPunct="1">
              <a:spcBef>
                <a:spcPts val="1453"/>
              </a:spcBef>
              <a:spcAft>
                <a:spcPts val="0"/>
              </a:spcAft>
            </a:pPr>
            <a:r>
              <a:rPr lang="en-US" sz="5000" b="1" spc="-175" dirty="0">
                <a:solidFill>
                  <a:srgbClr val="741112"/>
                </a:solidFill>
                <a:latin typeface="Calibri"/>
                <a:cs typeface="Calibri"/>
              </a:rPr>
              <a:t>US Highway 18</a:t>
            </a:r>
            <a:endParaRPr sz="5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r>
              <a:rPr lang="en-US" sz="2200" b="1" spc="65" dirty="0">
                <a:solidFill>
                  <a:srgbClr val="2E6A8C"/>
                </a:solidFill>
                <a:latin typeface="Calibri"/>
                <a:cs typeface="Calibri"/>
              </a:rPr>
              <a:t>From the East Junction of SD73 to West of Antelope Road/242</a:t>
            </a:r>
            <a:r>
              <a:rPr lang="en-US" sz="2200" b="1" spc="65" baseline="30000" dirty="0">
                <a:solidFill>
                  <a:srgbClr val="2E6A8C"/>
                </a:solidFill>
                <a:latin typeface="Calibri"/>
                <a:cs typeface="Calibri"/>
              </a:rPr>
              <a:t>nd</a:t>
            </a:r>
            <a:r>
              <a:rPr lang="en-US" sz="2200" b="1" spc="65" dirty="0">
                <a:solidFill>
                  <a:srgbClr val="2E6A8C"/>
                </a:solidFill>
                <a:latin typeface="Calibri"/>
                <a:cs typeface="Calibri"/>
              </a:rPr>
              <a:t> Ave</a:t>
            </a:r>
            <a:endParaRPr lang="en-US" sz="2200" b="1" spc="-73" dirty="0">
              <a:solidFill>
                <a:srgbClr val="2E6A8C"/>
              </a:solidFill>
              <a:latin typeface="Calibri"/>
              <a:cs typeface="Calibri"/>
            </a:endParaRP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endParaRPr lang="en-US" sz="2200" b="1" spc="-73" dirty="0">
              <a:solidFill>
                <a:srgbClr val="2E6A8C"/>
              </a:solidFill>
              <a:latin typeface="Calibri"/>
              <a:cs typeface="Calibri"/>
            </a:endParaRP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endParaRPr lang="en-US" sz="2200" b="1" spc="-73" dirty="0">
              <a:solidFill>
                <a:srgbClr val="2E6A8C"/>
              </a:solidFill>
              <a:latin typeface="Calibri"/>
              <a:cs typeface="Calibri"/>
            </a:endParaRP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r>
              <a:rPr lang="en-US" sz="2200" b="1" spc="38" dirty="0">
                <a:solidFill>
                  <a:srgbClr val="2E6A8C"/>
                </a:solidFill>
                <a:latin typeface="Calibri"/>
                <a:cs typeface="Calibri"/>
              </a:rPr>
              <a:t>Mark Malone, PE</a:t>
            </a:r>
          </a:p>
          <a:p>
            <a:pPr marL="6350" defTabSz="457200" eaLnBrk="1" fontAlgn="auto" hangingPunct="1">
              <a:spcBef>
                <a:spcPts val="618"/>
              </a:spcBef>
              <a:spcAft>
                <a:spcPts val="0"/>
              </a:spcAft>
              <a:tabLst>
                <a:tab pos="943928" algn="l"/>
                <a:tab pos="2072005" algn="l"/>
                <a:tab pos="3869373" algn="l"/>
                <a:tab pos="4294505" algn="l"/>
              </a:tabLst>
            </a:pPr>
            <a:r>
              <a:rPr lang="en-US" sz="2200" b="1" spc="65" dirty="0">
                <a:solidFill>
                  <a:srgbClr val="2E6A8C"/>
                </a:solidFill>
                <a:latin typeface="Calibri"/>
                <a:cs typeface="Calibri"/>
              </a:rPr>
              <a:t>S</a:t>
            </a:r>
            <a:r>
              <a:rPr lang="en-US" sz="2200" b="1" spc="18" dirty="0">
                <a:solidFill>
                  <a:srgbClr val="2E6A8C"/>
                </a:solidFill>
                <a:latin typeface="Calibri"/>
                <a:cs typeface="Calibri"/>
              </a:rPr>
              <a:t>O</a:t>
            </a:r>
            <a:r>
              <a:rPr lang="en-US" sz="2200" b="1" spc="-3" dirty="0">
                <a:solidFill>
                  <a:srgbClr val="2E6A8C"/>
                </a:solidFill>
                <a:latin typeface="Calibri"/>
                <a:cs typeface="Calibri"/>
              </a:rPr>
              <a:t>U</a:t>
            </a:r>
            <a:r>
              <a:rPr lang="en-US" sz="2200" b="1" spc="57" dirty="0">
                <a:solidFill>
                  <a:srgbClr val="2E6A8C"/>
                </a:solidFill>
                <a:latin typeface="Calibri"/>
                <a:cs typeface="Calibri"/>
              </a:rPr>
              <a:t>T</a:t>
            </a:r>
            <a:r>
              <a:rPr lang="en-US" sz="2200" b="1" spc="-143" dirty="0">
                <a:solidFill>
                  <a:srgbClr val="2E6A8C"/>
                </a:solidFill>
                <a:latin typeface="Calibri"/>
                <a:cs typeface="Calibri"/>
              </a:rPr>
              <a:t>H</a:t>
            </a:r>
            <a:r>
              <a:rPr lang="en-US" sz="2200" b="1" dirty="0">
                <a:solidFill>
                  <a:srgbClr val="2E6A8C"/>
                </a:solidFill>
                <a:latin typeface="Calibri"/>
                <a:cs typeface="Calibri"/>
              </a:rPr>
              <a:t>	</a:t>
            </a:r>
            <a:r>
              <a:rPr lang="en-US" sz="2200" b="1" spc="38" dirty="0">
                <a:solidFill>
                  <a:srgbClr val="2E6A8C"/>
                </a:solidFill>
                <a:latin typeface="Calibri"/>
                <a:cs typeface="Calibri"/>
              </a:rPr>
              <a:t>DA</a:t>
            </a:r>
            <a:r>
              <a:rPr lang="en-US" sz="2200" b="1" spc="110" dirty="0">
                <a:solidFill>
                  <a:srgbClr val="2E6A8C"/>
                </a:solidFill>
                <a:latin typeface="Calibri"/>
                <a:cs typeface="Calibri"/>
              </a:rPr>
              <a:t>K</a:t>
            </a:r>
            <a:r>
              <a:rPr lang="en-US" sz="2200" b="1" spc="18" dirty="0">
                <a:solidFill>
                  <a:srgbClr val="2E6A8C"/>
                </a:solidFill>
                <a:latin typeface="Calibri"/>
                <a:cs typeface="Calibri"/>
              </a:rPr>
              <a:t>O</a:t>
            </a:r>
            <a:r>
              <a:rPr lang="en-US" sz="2200" b="1" spc="57" dirty="0">
                <a:solidFill>
                  <a:srgbClr val="2E6A8C"/>
                </a:solidFill>
                <a:latin typeface="Calibri"/>
                <a:cs typeface="Calibri"/>
              </a:rPr>
              <a:t>T</a:t>
            </a:r>
            <a:r>
              <a:rPr lang="en-US" sz="2200" b="1" spc="-160" dirty="0">
                <a:solidFill>
                  <a:srgbClr val="2E6A8C"/>
                </a:solidFill>
                <a:latin typeface="Calibri"/>
                <a:cs typeface="Calibri"/>
              </a:rPr>
              <a:t>A</a:t>
            </a:r>
            <a:r>
              <a:rPr lang="en-US" sz="2200" b="1" dirty="0">
                <a:solidFill>
                  <a:srgbClr val="2E6A8C"/>
                </a:solidFill>
                <a:latin typeface="Calibri"/>
                <a:cs typeface="Calibri"/>
              </a:rPr>
              <a:t>	</a:t>
            </a:r>
            <a:r>
              <a:rPr lang="en-US" sz="2200" b="1" spc="38" dirty="0">
                <a:solidFill>
                  <a:srgbClr val="2E6A8C"/>
                </a:solidFill>
                <a:latin typeface="Calibri"/>
                <a:cs typeface="Calibri"/>
              </a:rPr>
              <a:t>D</a:t>
            </a:r>
            <a:r>
              <a:rPr lang="en-US" sz="2200" b="1" spc="60" dirty="0">
                <a:solidFill>
                  <a:srgbClr val="2E6A8C"/>
                </a:solidFill>
                <a:latin typeface="Calibri"/>
                <a:cs typeface="Calibri"/>
              </a:rPr>
              <a:t>E</a:t>
            </a:r>
            <a:r>
              <a:rPr lang="en-US" sz="2200" b="1" spc="80" dirty="0">
                <a:solidFill>
                  <a:srgbClr val="2E6A8C"/>
                </a:solidFill>
                <a:latin typeface="Calibri"/>
                <a:cs typeface="Calibri"/>
              </a:rPr>
              <a:t>P</a:t>
            </a:r>
            <a:r>
              <a:rPr lang="en-US" sz="2200" b="1" spc="38" dirty="0">
                <a:solidFill>
                  <a:srgbClr val="2E6A8C"/>
                </a:solidFill>
                <a:latin typeface="Calibri"/>
                <a:cs typeface="Calibri"/>
              </a:rPr>
              <a:t>A</a:t>
            </a:r>
            <a:r>
              <a:rPr lang="en-US" sz="2200" b="1" spc="57" dirty="0">
                <a:solidFill>
                  <a:srgbClr val="2E6A8C"/>
                </a:solidFill>
                <a:latin typeface="Calibri"/>
                <a:cs typeface="Calibri"/>
              </a:rPr>
              <a:t>RT</a:t>
            </a:r>
            <a:r>
              <a:rPr lang="en-US" sz="2200" b="1" spc="-3" dirty="0">
                <a:solidFill>
                  <a:srgbClr val="2E6A8C"/>
                </a:solidFill>
                <a:latin typeface="Calibri"/>
                <a:cs typeface="Calibri"/>
              </a:rPr>
              <a:t>M</a:t>
            </a:r>
            <a:r>
              <a:rPr lang="en-US" sz="2200" b="1" spc="60" dirty="0">
                <a:solidFill>
                  <a:srgbClr val="2E6A8C"/>
                </a:solidFill>
                <a:latin typeface="Calibri"/>
                <a:cs typeface="Calibri"/>
              </a:rPr>
              <a:t>E</a:t>
            </a:r>
            <a:r>
              <a:rPr lang="en-US" sz="2200" b="1" spc="125" dirty="0">
                <a:solidFill>
                  <a:srgbClr val="2E6A8C"/>
                </a:solidFill>
                <a:latin typeface="Calibri"/>
                <a:cs typeface="Calibri"/>
              </a:rPr>
              <a:t>N</a:t>
            </a:r>
            <a:r>
              <a:rPr lang="en-US" sz="2200" b="1" spc="-140" dirty="0">
                <a:solidFill>
                  <a:srgbClr val="2E6A8C"/>
                </a:solidFill>
                <a:latin typeface="Calibri"/>
                <a:cs typeface="Calibri"/>
              </a:rPr>
              <a:t>T</a:t>
            </a:r>
            <a:r>
              <a:rPr lang="en-US" sz="2200" b="1" dirty="0">
                <a:solidFill>
                  <a:srgbClr val="2E6A8C"/>
                </a:solidFill>
                <a:latin typeface="Calibri"/>
                <a:cs typeface="Calibri"/>
              </a:rPr>
              <a:t>	</a:t>
            </a:r>
            <a:r>
              <a:rPr lang="en-US" sz="2200" b="1" spc="18" dirty="0">
                <a:solidFill>
                  <a:srgbClr val="2E6A8C"/>
                </a:solidFill>
                <a:latin typeface="Calibri"/>
                <a:cs typeface="Calibri"/>
              </a:rPr>
              <a:t>O</a:t>
            </a:r>
            <a:r>
              <a:rPr lang="en-US" sz="2200" b="1" spc="-110" dirty="0">
                <a:solidFill>
                  <a:srgbClr val="2E6A8C"/>
                </a:solidFill>
                <a:latin typeface="Calibri"/>
                <a:cs typeface="Calibri"/>
              </a:rPr>
              <a:t>F</a:t>
            </a:r>
            <a:r>
              <a:rPr lang="en-US" sz="2200" b="1" dirty="0">
                <a:solidFill>
                  <a:srgbClr val="2E6A8C"/>
                </a:solidFill>
                <a:latin typeface="Calibri"/>
                <a:cs typeface="Calibri"/>
              </a:rPr>
              <a:t>	</a:t>
            </a:r>
            <a:r>
              <a:rPr lang="en-US" sz="2200" b="1" spc="57" dirty="0">
                <a:solidFill>
                  <a:srgbClr val="2E6A8C"/>
                </a:solidFill>
                <a:latin typeface="Calibri"/>
                <a:cs typeface="Calibri"/>
              </a:rPr>
              <a:t>TR</a:t>
            </a:r>
            <a:r>
              <a:rPr lang="en-US" sz="2200" b="1" spc="38" dirty="0">
                <a:solidFill>
                  <a:srgbClr val="2E6A8C"/>
                </a:solidFill>
                <a:latin typeface="Calibri"/>
                <a:cs typeface="Calibri"/>
              </a:rPr>
              <a:t>A</a:t>
            </a:r>
            <a:r>
              <a:rPr lang="en-US" sz="2200" b="1" spc="125" dirty="0">
                <a:solidFill>
                  <a:srgbClr val="2E6A8C"/>
                </a:solidFill>
                <a:latin typeface="Calibri"/>
                <a:cs typeface="Calibri"/>
              </a:rPr>
              <a:t>N</a:t>
            </a:r>
            <a:r>
              <a:rPr lang="en-US" sz="2200" b="1" spc="65" dirty="0">
                <a:solidFill>
                  <a:srgbClr val="2E6A8C"/>
                </a:solidFill>
                <a:latin typeface="Calibri"/>
                <a:cs typeface="Calibri"/>
              </a:rPr>
              <a:t>S</a:t>
            </a:r>
            <a:r>
              <a:rPr lang="en-US" sz="2200" b="1" spc="80" dirty="0">
                <a:solidFill>
                  <a:srgbClr val="2E6A8C"/>
                </a:solidFill>
                <a:latin typeface="Calibri"/>
                <a:cs typeface="Calibri"/>
              </a:rPr>
              <a:t>P</a:t>
            </a:r>
            <a:r>
              <a:rPr lang="en-US" sz="2200" b="1" spc="18" dirty="0">
                <a:solidFill>
                  <a:srgbClr val="2E6A8C"/>
                </a:solidFill>
                <a:latin typeface="Calibri"/>
                <a:cs typeface="Calibri"/>
              </a:rPr>
              <a:t>O</a:t>
            </a:r>
            <a:r>
              <a:rPr lang="en-US" sz="2200" b="1" spc="57" dirty="0">
                <a:solidFill>
                  <a:srgbClr val="2E6A8C"/>
                </a:solidFill>
                <a:latin typeface="Calibri"/>
                <a:cs typeface="Calibri"/>
              </a:rPr>
              <a:t>RT</a:t>
            </a:r>
            <a:r>
              <a:rPr lang="en-US" sz="2200" b="1" spc="38" dirty="0">
                <a:solidFill>
                  <a:srgbClr val="2E6A8C"/>
                </a:solidFill>
                <a:latin typeface="Calibri"/>
                <a:cs typeface="Calibri"/>
              </a:rPr>
              <a:t>A</a:t>
            </a:r>
            <a:r>
              <a:rPr lang="en-US" sz="2200" b="1" spc="57" dirty="0">
                <a:solidFill>
                  <a:srgbClr val="2E6A8C"/>
                </a:solidFill>
                <a:latin typeface="Calibri"/>
                <a:cs typeface="Calibri"/>
              </a:rPr>
              <a:t>T</a:t>
            </a:r>
            <a:r>
              <a:rPr lang="en-US" sz="2200" b="1" spc="270" dirty="0">
                <a:solidFill>
                  <a:srgbClr val="2E6A8C"/>
                </a:solidFill>
                <a:latin typeface="Calibri"/>
                <a:cs typeface="Calibri"/>
              </a:rPr>
              <a:t>I</a:t>
            </a:r>
            <a:r>
              <a:rPr lang="en-US" sz="2200" b="1" spc="18" dirty="0">
                <a:solidFill>
                  <a:srgbClr val="2E6A8C"/>
                </a:solidFill>
                <a:latin typeface="Calibri"/>
                <a:cs typeface="Calibri"/>
              </a:rPr>
              <a:t>O</a:t>
            </a:r>
            <a:r>
              <a:rPr lang="en-US" sz="2200" b="1" spc="-73" dirty="0">
                <a:solidFill>
                  <a:srgbClr val="2E6A8C"/>
                </a:solidFill>
                <a:latin typeface="Calibri"/>
                <a:cs typeface="Calibri"/>
              </a:rPr>
              <a:t>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14435"/>
            <a:ext cx="8137525" cy="3781425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To provide safe, efficient access to streets and highways</a:t>
            </a:r>
          </a:p>
          <a:p>
            <a:pPr eaLnBrk="1" hangingPunct="1">
              <a:spcBef>
                <a:spcPts val="24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Limit number of direct accesses to major roadways</a:t>
            </a:r>
          </a:p>
          <a:p>
            <a:pPr eaLnBrk="1" hangingPunct="1">
              <a:spcBef>
                <a:spcPts val="24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Provide adequate spacing between driveways and cross-roads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777544" y="6200745"/>
            <a:ext cx="3095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See </a:t>
            </a:r>
            <a:r>
              <a:rPr lang="en-US" altLang="en-US" sz="1800" dirty="0"/>
              <a:t>Handout on website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 sz="4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altLang="en-US" dirty="0"/>
              <a:t>Access Management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8A2F2E38-3EB3-4DFE-A505-766A8D0058B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7038" y="5915026"/>
            <a:ext cx="1095374" cy="9429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53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60752"/>
            <a:ext cx="8748972" cy="4888537"/>
          </a:xfrm>
        </p:spPr>
        <p:txBody>
          <a:bodyPr/>
          <a:lstStyle/>
          <a:p>
            <a:pPr eaLnBrk="1" hangingPunct="1"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Existing Width:</a:t>
            </a:r>
          </a:p>
          <a:p>
            <a:pPr lvl="1" eaLnBrk="1" hangingPunct="1"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100 feet</a:t>
            </a:r>
          </a:p>
          <a:p>
            <a:pPr lvl="1" eaLnBrk="1" hangingPunct="1"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80 to 90 feet in </a:t>
            </a:r>
            <a:r>
              <a:rPr lang="en-US" altLang="en-US" b="1" dirty="0" err="1">
                <a:effectLst/>
              </a:rPr>
              <a:t>Vetal</a:t>
            </a:r>
            <a:endParaRPr lang="en-US" altLang="en-US" b="1" dirty="0">
              <a:effectLst/>
            </a:endParaRP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Purchase additional ROW to 150 feet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Maintain Existing Width in </a:t>
            </a:r>
            <a:r>
              <a:rPr lang="en-US" altLang="en-US" b="1" dirty="0" err="1">
                <a:effectLst/>
              </a:rPr>
              <a:t>Vetal</a:t>
            </a:r>
            <a:endParaRPr lang="en-US" altLang="en-US" b="1" dirty="0">
              <a:effectLst/>
            </a:endParaRP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Purchase additional ROW around </a:t>
            </a:r>
          </a:p>
          <a:p>
            <a:pPr marL="0" indent="0"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buNone/>
              <a:defRPr/>
            </a:pPr>
            <a:r>
              <a:rPr lang="en-US" altLang="en-US" b="1" dirty="0">
                <a:effectLst/>
              </a:rPr>
              <a:t>   highway embankment &amp; pipes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Temporary Easements as </a:t>
            </a:r>
          </a:p>
          <a:p>
            <a:pPr marL="0" indent="0"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buNone/>
              <a:defRPr/>
            </a:pPr>
            <a:r>
              <a:rPr lang="en-US" altLang="en-US" b="1" dirty="0">
                <a:effectLst/>
              </a:rPr>
              <a:t>   needed for construction</a:t>
            </a:r>
          </a:p>
          <a:p>
            <a:pPr eaLnBrk="1" hangingPunct="1"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  <a:defRPr/>
            </a:pPr>
            <a:endParaRPr lang="en-US" altLang="en-US" sz="36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15616" y="62074"/>
            <a:ext cx="71294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Right of Way (ROW)</a:t>
            </a:r>
            <a:br>
              <a:rPr lang="en-US" altLang="en-US" sz="4800" dirty="0">
                <a:latin typeface="+mj-lt"/>
              </a:rPr>
            </a:br>
            <a:endParaRPr lang="en-US" altLang="en-US" sz="4800" kern="0" dirty="0">
              <a:effectLst/>
              <a:latin typeface="+mj-lt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E788F7F-72F4-4CDB-997F-56946B34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924" y="6336438"/>
            <a:ext cx="3095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See </a:t>
            </a:r>
            <a:r>
              <a:rPr lang="en-US" altLang="en-US" sz="1800" dirty="0"/>
              <a:t>Handout on website</a:t>
            </a:r>
          </a:p>
        </p:txBody>
      </p:sp>
      <p:pic>
        <p:nvPicPr>
          <p:cNvPr id="8" name="object 9">
            <a:extLst>
              <a:ext uri="{FF2B5EF4-FFF2-40B4-BE49-F238E27FC236}">
                <a16:creationId xmlns:a16="http://schemas.microsoft.com/office/drawing/2014/main" id="{1E82BE54-07FB-43DA-B1B0-AFDBFB16F3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07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992058"/>
            <a:ext cx="7129463" cy="54038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Encroachments - Private Property Located Within the Public ROW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Highway Regulations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Encroachments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Use (Parking)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Landscaping Items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Owners of Encroachments will  be Notified by the Winner Area Office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20775" y="115888"/>
            <a:ext cx="71294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Encroachments</a:t>
            </a:r>
            <a:br>
              <a:rPr lang="en-US" altLang="en-US" sz="4800" dirty="0">
                <a:latin typeface="+mj-lt"/>
              </a:rPr>
            </a:br>
            <a:endParaRPr lang="en-US" altLang="en-US" sz="4800" kern="0" dirty="0">
              <a:effectLst/>
              <a:latin typeface="+mj-lt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784BC32-E6C3-4498-8FEA-0CDEB922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13" y="6457890"/>
            <a:ext cx="3095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See </a:t>
            </a:r>
            <a:r>
              <a:rPr lang="en-US" altLang="en-US" sz="1800" dirty="0"/>
              <a:t>Handout on website</a:t>
            </a:r>
          </a:p>
        </p:txBody>
      </p:sp>
      <p:pic>
        <p:nvPicPr>
          <p:cNvPr id="8" name="object 9">
            <a:extLst>
              <a:ext uri="{FF2B5EF4-FFF2-40B4-BE49-F238E27FC236}">
                <a16:creationId xmlns:a16="http://schemas.microsoft.com/office/drawing/2014/main" id="{A86AF487-CD74-48A6-8F5D-31228EB59C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</p:cSld>
  <p:clrMapOvr>
    <a:masterClrMapping/>
  </p:clrMapOvr>
  <p:transition advTm="2447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50900"/>
            <a:ext cx="8466112" cy="4378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sz="10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Some Utilities may need to be relocated</a:t>
            </a:r>
          </a:p>
          <a:p>
            <a:pPr eaLnBrk="1" hangingPunct="1">
              <a:spcBef>
                <a:spcPts val="24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Utility Companies may negotiate easements with landowners as needed</a:t>
            </a:r>
          </a:p>
          <a:p>
            <a:pPr marL="0" indent="0">
              <a:buNone/>
            </a:pPr>
            <a:r>
              <a:rPr lang="en-US" altLang="en-US" sz="2000" dirty="0"/>
              <a:t>	G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olden West Communications</a:t>
            </a:r>
          </a:p>
          <a:p>
            <a:pPr marL="0" indent="0"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LaCreek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Electric</a:t>
            </a:r>
          </a:p>
          <a:p>
            <a:pPr marL="0" lvl="0" indent="0">
              <a:buNone/>
            </a:pPr>
            <a:endParaRPr lang="en-US" altLang="en-US" sz="2000" dirty="0">
              <a:highlight>
                <a:srgbClr val="FFFF00"/>
              </a:highligh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20775" y="115888"/>
            <a:ext cx="71294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Utility Coordination</a:t>
            </a:r>
            <a:endParaRPr lang="en-US" altLang="en-US" sz="4800" kern="0" dirty="0">
              <a:effectLst/>
              <a:latin typeface="+mj-lt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8132463-28F5-46B3-B1B1-00E6154E2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664" y="5946694"/>
            <a:ext cx="1862336" cy="81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See </a:t>
            </a:r>
            <a:r>
              <a:rPr lang="en-US" altLang="en-US" sz="1800" dirty="0"/>
              <a:t>Handout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on website</a:t>
            </a:r>
          </a:p>
        </p:txBody>
      </p:sp>
      <p:pic>
        <p:nvPicPr>
          <p:cNvPr id="6" name="object 9">
            <a:extLst>
              <a:ext uri="{FF2B5EF4-FFF2-40B4-BE49-F238E27FC236}">
                <a16:creationId xmlns:a16="http://schemas.microsoft.com/office/drawing/2014/main" id="{C015D2B4-F530-4FDE-B725-17EEC087AA3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30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772"/>
            <a:ext cx="8229600" cy="4932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/>
                <a:latin typeface="Arial (Body)"/>
              </a:rPr>
              <a:t>Any Known Private Utilities?</a:t>
            </a:r>
          </a:p>
          <a:p>
            <a:pPr lvl="1"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 (Body)"/>
              </a:rPr>
              <a:t>Waterlines</a:t>
            </a:r>
          </a:p>
          <a:p>
            <a:pPr lvl="1">
              <a:buSzPct val="80000"/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Arial (Body)"/>
              </a:rPr>
              <a:t>Drainfields</a:t>
            </a:r>
            <a:endParaRPr lang="en-US" sz="2800" dirty="0">
              <a:effectLst/>
              <a:latin typeface="Arial (Body)"/>
            </a:endParaRPr>
          </a:p>
          <a:p>
            <a:pPr lvl="1"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 (Body)"/>
              </a:rPr>
              <a:t>Septic Tanks </a:t>
            </a:r>
          </a:p>
          <a:p>
            <a:pPr lvl="1"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 (Body)"/>
              </a:rPr>
              <a:t>Underground Storage Tanks</a:t>
            </a:r>
          </a:p>
          <a:p>
            <a:pPr lvl="1"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 (Body)"/>
              </a:rPr>
              <a:t>Underground Power Lines</a:t>
            </a:r>
          </a:p>
          <a:p>
            <a:pPr marL="457200" lvl="1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effectLst/>
                <a:latin typeface="Arial (Body)"/>
              </a:rPr>
              <a:t>Contact SDDOT</a:t>
            </a:r>
          </a:p>
          <a:p>
            <a:pPr marL="0" lvl="1" indent="0">
              <a:buNone/>
            </a:pPr>
            <a:endParaRPr lang="en-US" sz="2800" dirty="0">
              <a:latin typeface="Arial (Body)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9932" y="6309360"/>
            <a:ext cx="2987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See </a:t>
            </a:r>
            <a:r>
              <a:rPr lang="en-US" altLang="en-US" sz="1800" dirty="0"/>
              <a:t>Handout on website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20775" y="115888"/>
            <a:ext cx="71294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Utility Coordination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6" name="object 9">
            <a:extLst>
              <a:ext uri="{FF2B5EF4-FFF2-40B4-BE49-F238E27FC236}">
                <a16:creationId xmlns:a16="http://schemas.microsoft.com/office/drawing/2014/main" id="{9891B961-D969-4A7C-9682-F03A1B66EF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3"/>
    </mc:Choice>
    <mc:Fallback xmlns="">
      <p:transition spd="slow" advTm="1165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304637" y="1659067"/>
            <a:ext cx="6515100" cy="39031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endParaRPr lang="en-US" sz="675" dirty="0"/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1425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7564" y="2132856"/>
            <a:ext cx="7848872" cy="39031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FFFF"/>
                </a:solidFill>
                <a:latin typeface="Arial (Body)"/>
              </a:rPr>
              <a:t>This project is being developed in accordance with applicable State and Federal environmental regulations.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FFFF"/>
                </a:solidFill>
                <a:latin typeface="Arial (Body)"/>
              </a:rPr>
              <a:t>In accordance with the National Environmental Policy Act of 1969 (NEPA), as amended. Coordination has been initiated with State &amp; Federal resource agencies.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19972" y="6285430"/>
            <a:ext cx="273975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/>
              <a:t>See Handout on website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7553C37-237B-4CC7-937C-7F658EB56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1" y="115888"/>
            <a:ext cx="7416824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Environmental, Social &amp; Economic Concerns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12" name="object 9">
            <a:extLst>
              <a:ext uri="{FF2B5EF4-FFF2-40B4-BE49-F238E27FC236}">
                <a16:creationId xmlns:a16="http://schemas.microsoft.com/office/drawing/2014/main" id="{85C275C8-B97F-4D30-B3DA-A89D80C5A2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456114"/>
      </p:ext>
    </p:extLst>
  </p:cSld>
  <p:clrMapOvr>
    <a:masterClrMapping/>
  </p:clrMapOvr>
  <p:transition advTm="1067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83567" y="1952836"/>
            <a:ext cx="7992889" cy="37804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900"/>
              </a:spcAft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FFFF"/>
                </a:solidFill>
                <a:latin typeface="Arial (Body)"/>
              </a:rPr>
              <a:t>A cultural resources survey will be conducted.</a:t>
            </a:r>
          </a:p>
          <a:p>
            <a:pPr fontAlgn="auto">
              <a:spcBef>
                <a:spcPts val="0"/>
              </a:spcBef>
              <a:spcAft>
                <a:spcPts val="900"/>
              </a:spcAft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FFFF"/>
                </a:solidFill>
                <a:latin typeface="Arial (Body)"/>
              </a:rPr>
              <a:t>The project is being reviewed to determine extent of impacts to wetlands, game production areas, etc.</a:t>
            </a:r>
          </a:p>
          <a:p>
            <a:pPr fontAlgn="auto">
              <a:spcBef>
                <a:spcPts val="0"/>
              </a:spcBef>
              <a:spcAft>
                <a:spcPts val="900"/>
              </a:spcAft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FFFF"/>
                </a:solidFill>
                <a:latin typeface="Arial (Body)"/>
              </a:rPr>
              <a:t>Endangered and Threatened Species:</a:t>
            </a:r>
          </a:p>
          <a:p>
            <a:pPr lvl="1" algn="just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 (Body)"/>
              </a:rPr>
              <a:t>Mammals:  Northern Long-eared Bat</a:t>
            </a:r>
          </a:p>
          <a:p>
            <a:pPr lvl="1" algn="just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 (Body)"/>
              </a:rPr>
              <a:t>Birds:  Whooping Crane, </a:t>
            </a:r>
            <a:r>
              <a:rPr lang="en-US" sz="1800" b="1" dirty="0" err="1">
                <a:solidFill>
                  <a:srgbClr val="FFFFFF"/>
                </a:solidFill>
                <a:latin typeface="Arial (Body)"/>
              </a:rPr>
              <a:t>Rufa</a:t>
            </a:r>
            <a:r>
              <a:rPr lang="en-US" sz="1800" b="1" dirty="0">
                <a:solidFill>
                  <a:srgbClr val="FFFFFF"/>
                </a:solidFill>
                <a:latin typeface="Arial (Body)"/>
              </a:rPr>
              <a:t> Red Knot</a:t>
            </a:r>
          </a:p>
          <a:p>
            <a:pPr lvl="1" algn="just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 (Body)"/>
              </a:rPr>
              <a:t>Plants: Western Prairie Fringed Orchid</a:t>
            </a:r>
          </a:p>
          <a:p>
            <a:pPr lvl="1" algn="just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 (Body)"/>
              </a:rPr>
              <a:t>Insects: American Burying Beetle</a:t>
            </a:r>
          </a:p>
          <a:p>
            <a:pPr marL="0" indent="0" algn="just" fontAlgn="auto">
              <a:spcAft>
                <a:spcPts val="450"/>
              </a:spcAft>
              <a:buNone/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n-US" sz="135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0028" y="6134045"/>
            <a:ext cx="29197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dirty="0"/>
              <a:t>See Handout on website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D30BA10-CFE6-4CFF-B108-E74E35F3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1" y="115888"/>
            <a:ext cx="7416824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Environmental, Social &amp; Economic Concerns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EC86B68E-68F8-4CFF-B10E-E3D413B748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4586"/>
      </p:ext>
    </p:extLst>
  </p:cSld>
  <p:clrMapOvr>
    <a:masterClrMapping/>
  </p:clrMapOvr>
  <p:transition advTm="1756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564" y="1051080"/>
            <a:ext cx="7885048" cy="23921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defRPr/>
            </a:pPr>
            <a:r>
              <a:rPr lang="en-US" altLang="en-US" sz="2400" b="1" dirty="0">
                <a:effectLst/>
              </a:rPr>
              <a:t>1 Construction Season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defRPr/>
            </a:pPr>
            <a:r>
              <a:rPr lang="en-US" altLang="en-US" sz="2400" b="1" dirty="0">
                <a:effectLst/>
              </a:rPr>
              <a:t>Traffic maintained through the project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defRPr/>
            </a:pPr>
            <a:r>
              <a:rPr lang="en-US" altLang="en-US" sz="2400" b="1" dirty="0">
                <a:effectLst/>
              </a:rPr>
              <a:t>Slower traffic anticipated – expect delays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defRPr/>
            </a:pPr>
            <a:r>
              <a:rPr lang="en-US" altLang="en-US" sz="2400" b="1" dirty="0">
                <a:effectLst/>
              </a:rPr>
              <a:t>Pilot car &amp; flaggers with one lane traffic at times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defRPr/>
            </a:pPr>
            <a:r>
              <a:rPr lang="en-US" altLang="en-US" sz="2400" b="1" dirty="0">
                <a:effectLst/>
              </a:rPr>
              <a:t>Width restriction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/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2" y="3585982"/>
            <a:ext cx="4812659" cy="315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15889"/>
            <a:ext cx="9143999" cy="68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Construction/Traffic Impacts</a:t>
            </a:r>
            <a:br>
              <a:rPr lang="en-US" altLang="en-US" sz="4800" dirty="0">
                <a:latin typeface="+mj-lt"/>
              </a:rPr>
            </a:b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D4828-6B78-4ABE-ABBE-E51B2511E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11" r="88809">
                        <a14:backgroundMark x1="51545" y1="182" x2="51545" y2="182"/>
                        <a14:backgroundMark x1="48736" y1="182" x2="48736" y2="182"/>
                        <a14:backgroundMark x1="48876" y1="99818" x2="48876" y2="9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8" r="11291"/>
          <a:stretch/>
        </p:blipFill>
        <p:spPr>
          <a:xfrm>
            <a:off x="5508104" y="3825044"/>
            <a:ext cx="2304288" cy="2286000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23F79D09-02D7-4A24-800E-75218BF4130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1"/>
    </mc:Choice>
    <mc:Fallback xmlns="">
      <p:transition spd="slow" advTm="4088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15888"/>
            <a:ext cx="9143999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en-US" sz="2800" kern="0" dirty="0">
              <a:effectLst/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50685"/>
              </p:ext>
            </p:extLst>
          </p:nvPr>
        </p:nvGraphicFramePr>
        <p:xfrm>
          <a:off x="186241" y="3040207"/>
          <a:ext cx="7734131" cy="29562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4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45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(Body)"/>
                        </a:rPr>
                        <a:t>Landowner Meetings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 (Body)"/>
                        </a:rPr>
                        <a:t>Late Fall 2021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30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(Body)"/>
                        </a:rPr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 (Body)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2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(Body)"/>
                        </a:rPr>
                        <a:t>ROW Acquisition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 (Body)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26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 (Body)"/>
                        </a:rPr>
                        <a:t>Construction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 (Body)"/>
                        </a:rPr>
                        <a:t>2025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555"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latin typeface="Arial (Body)"/>
                      </a:endParaRPr>
                    </a:p>
                    <a:p>
                      <a:pPr algn="l"/>
                      <a:r>
                        <a:rPr lang="en-US" sz="2400" b="1" dirty="0">
                          <a:latin typeface="Arial (Body)"/>
                        </a:rPr>
                        <a:t>Estimated</a:t>
                      </a:r>
                      <a:r>
                        <a:rPr lang="en-US" sz="2400" b="1" baseline="0" dirty="0">
                          <a:latin typeface="Arial (Body)"/>
                        </a:rPr>
                        <a:t> Cost:</a:t>
                      </a:r>
                      <a:endParaRPr lang="en-US" sz="2400" b="1" dirty="0">
                        <a:latin typeface="Arial (Body)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Arial (Body)"/>
                        </a:rPr>
                        <a:t>$14.9 </a:t>
                      </a:r>
                      <a:r>
                        <a:rPr lang="en-US" sz="2400" b="1" dirty="0">
                          <a:latin typeface="Arial (Body)"/>
                        </a:rPr>
                        <a:t>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356E8B1-ABEB-4E14-ABC6-7CE4C7F874EB}"/>
              </a:ext>
            </a:extLst>
          </p:cNvPr>
          <p:cNvSpPr/>
          <p:nvPr/>
        </p:nvSpPr>
        <p:spPr>
          <a:xfrm>
            <a:off x="257489" y="6294993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Dependent on Federal Funding</a:t>
            </a:r>
            <a:endParaRPr lang="en-US" altLang="en-US" kern="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893BCCF-6BAF-4241-9FF8-B07579A7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9" y="193675"/>
            <a:ext cx="36400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3BAFA263-FC90-4D2D-8903-754B6B2B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5790118" y="427268"/>
            <a:ext cx="3070454" cy="232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DC3EDB30-E23F-44BB-BAC3-20BE0038471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39"/>
    </mc:Choice>
    <mc:Fallback xmlns="">
      <p:transition spd="slow" advTm="4793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950" y="914400"/>
            <a:ext cx="8460494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Late Fall/Early Winter 2021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/>
              </a:rPr>
              <a:t>Affected property owners will be contacted by SDDOT to schedule appointment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Held with individual landowners adjacent to the project to discuss: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/>
              </a:rPr>
              <a:t>Driveway or access location/width 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/>
              </a:rPr>
              <a:t>Fence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/>
              </a:rPr>
              <a:t>Drainage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/>
              </a:rPr>
              <a:t>Temporary Easements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ffectLst/>
              </a:rPr>
              <a:t>ROW acquisition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20775" y="115888"/>
            <a:ext cx="71294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Landowner Meetings</a:t>
            </a:r>
            <a:br>
              <a:rPr lang="en-US" altLang="en-US" sz="4800" dirty="0">
                <a:latin typeface="+mj-lt"/>
              </a:rPr>
            </a:br>
            <a:endParaRPr lang="en-US" altLang="en-US" sz="4800" kern="0" dirty="0">
              <a:effectLst/>
              <a:latin typeface="+mj-lt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CED89C2-5FE3-4C3D-95D5-C3C7679C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399875"/>
            <a:ext cx="3095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See </a:t>
            </a:r>
            <a:r>
              <a:rPr lang="en-US" altLang="en-US" sz="1800" dirty="0"/>
              <a:t>Handout on website</a:t>
            </a:r>
          </a:p>
        </p:txBody>
      </p:sp>
      <p:pic>
        <p:nvPicPr>
          <p:cNvPr id="8" name="object 9">
            <a:extLst>
              <a:ext uri="{FF2B5EF4-FFF2-40B4-BE49-F238E27FC236}">
                <a16:creationId xmlns:a16="http://schemas.microsoft.com/office/drawing/2014/main" id="{B2E416DB-629C-467D-B999-5C58FC0CA1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7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589A1B71-5D38-4C36-AAE1-74CF04E7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Project Limits</a:t>
            </a:r>
            <a:endParaRPr lang="en-US" altLang="en-US" sz="4800" kern="0" dirty="0">
              <a:effectLst/>
              <a:latin typeface="+mj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9EFD65B-48DE-4F51-8DB4-997C18F4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391" y="5725395"/>
            <a:ext cx="47525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Project Length =  11.3 Miles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87A33-9BB6-46E6-8C61-2DF4DFADF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369564"/>
            <a:ext cx="8639175" cy="2118871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B1CAD8F6-8740-415F-9A4D-5A77ADF1521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8626" y="5913276"/>
            <a:ext cx="1095374" cy="942974"/>
          </a:xfrm>
          <a:prstGeom prst="rect">
            <a:avLst/>
          </a:prstGeom>
        </p:spPr>
      </p:pic>
    </p:spTree>
  </p:cSld>
  <p:clrMapOvr>
    <a:masterClrMapping/>
  </p:clrMapOvr>
  <p:transition advTm="1727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4000" cy="51435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59296"/>
              <a:ext cx="18287999" cy="77277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"/>
              <a:ext cx="18288000" cy="3225800"/>
            </a:xfrm>
            <a:custGeom>
              <a:avLst/>
              <a:gdLst/>
              <a:ahLst/>
              <a:cxnLst/>
              <a:rect l="l" t="t" r="r" b="b"/>
              <a:pathLst>
                <a:path w="18288000" h="3225800">
                  <a:moveTo>
                    <a:pt x="18288000" y="0"/>
                  </a:moveTo>
                  <a:lnTo>
                    <a:pt x="0" y="0"/>
                  </a:lnTo>
                  <a:lnTo>
                    <a:pt x="0" y="2710688"/>
                  </a:lnTo>
                  <a:lnTo>
                    <a:pt x="8842540" y="2710688"/>
                  </a:lnTo>
                  <a:lnTo>
                    <a:pt x="9262059" y="3225711"/>
                  </a:lnTo>
                  <a:lnTo>
                    <a:pt x="9681566" y="2710688"/>
                  </a:lnTo>
                  <a:lnTo>
                    <a:pt x="18288000" y="271068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DB917"/>
            </a:solidFill>
          </p:spPr>
          <p:txBody>
            <a:bodyPr wrap="square" lIns="0" tIns="0" rIns="0" bIns="0" rtlCol="0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142598"/>
            <a:ext cx="9144000" cy="50654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r>
              <a:rPr spc="-183" dirty="0"/>
              <a:t>CONTACT</a:t>
            </a:r>
            <a:r>
              <a:rPr spc="98" dirty="0"/>
              <a:t> </a:t>
            </a:r>
            <a:r>
              <a:rPr spc="-120" dirty="0"/>
              <a:t>INFORMATION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74510" y="2492896"/>
            <a:ext cx="4399915" cy="537070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algn="ctr" defTabSz="457200" eaLnBrk="1" fontAlgn="auto" hangingPunct="1">
              <a:spcBef>
                <a:spcPts val="50"/>
              </a:spcBef>
              <a:spcAft>
                <a:spcPts val="0"/>
              </a:spcAft>
              <a:tabLst>
                <a:tab pos="751205" algn="l"/>
              </a:tabLst>
            </a:pPr>
            <a:r>
              <a:rPr lang="en-US" sz="1650" b="1" spc="28" dirty="0">
                <a:solidFill>
                  <a:srgbClr val="741112"/>
                </a:solidFill>
                <a:latin typeface="Calibri"/>
                <a:cs typeface="Calibri"/>
              </a:rPr>
              <a:t>Comments Due July 7, 2021</a:t>
            </a:r>
          </a:p>
          <a:p>
            <a:pPr algn="ctr" defTabSz="457200" eaLnBrk="1" fontAlgn="auto" hangingPunct="1">
              <a:spcBef>
                <a:spcPts val="50"/>
              </a:spcBef>
              <a:spcAft>
                <a:spcPts val="0"/>
              </a:spcAft>
              <a:tabLst>
                <a:tab pos="751205" algn="l"/>
              </a:tabLst>
            </a:pPr>
            <a:endParaRPr lang="en-US" sz="1650" b="1" spc="28" dirty="0">
              <a:solidFill>
                <a:srgbClr val="741112"/>
              </a:solidFill>
              <a:latin typeface="Calibri"/>
              <a:cs typeface="Calibri"/>
            </a:endParaRPr>
          </a:p>
          <a:p>
            <a:pPr algn="ctr" defTabSz="457200" eaLnBrk="1" fontAlgn="auto" hangingPunct="1">
              <a:spcBef>
                <a:spcPts val="50"/>
              </a:spcBef>
              <a:spcAft>
                <a:spcPts val="0"/>
              </a:spcAft>
              <a:tabLst>
                <a:tab pos="751205" algn="l"/>
              </a:tabLst>
            </a:pPr>
            <a:r>
              <a:rPr sz="1650" b="1" spc="28" dirty="0">
                <a:solidFill>
                  <a:srgbClr val="741112"/>
                </a:solidFill>
                <a:latin typeface="Calibri"/>
                <a:cs typeface="Calibri"/>
              </a:rPr>
              <a:t>Mailing	</a:t>
            </a:r>
            <a:r>
              <a:rPr sz="1650" b="1" spc="8" dirty="0">
                <a:solidFill>
                  <a:srgbClr val="741112"/>
                </a:solidFill>
                <a:latin typeface="Calibri"/>
                <a:cs typeface="Calibri"/>
              </a:rPr>
              <a:t>Address</a:t>
            </a:r>
            <a:endParaRPr sz="165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457200" eaLnBrk="1" fontAlgn="auto" hangingPunct="1">
              <a:spcBef>
                <a:spcPts val="1330"/>
              </a:spcBef>
              <a:spcAft>
                <a:spcPts val="0"/>
              </a:spcAft>
            </a:pPr>
            <a:r>
              <a:rPr lang="en-US" sz="1500" spc="-83" dirty="0">
                <a:solidFill>
                  <a:srgbClr val="741112"/>
                </a:solidFill>
                <a:latin typeface="Calibri"/>
                <a:cs typeface="Lucida Sans Unicode"/>
              </a:rPr>
              <a:t>700 E Broadway Ave, Pierre, SD 57501</a:t>
            </a:r>
            <a:endParaRPr sz="1500" dirty="0">
              <a:solidFill>
                <a:prstClr val="black"/>
              </a:solidFill>
              <a:latin typeface="Calibri"/>
              <a:cs typeface="Lucida Sans Unicode"/>
            </a:endParaRPr>
          </a:p>
          <a:p>
            <a:pPr defTabSz="457200" eaLnBrk="1" fontAlgn="auto" hangingPunct="1">
              <a:spcBef>
                <a:spcPts val="38"/>
              </a:spcBef>
              <a:spcAft>
                <a:spcPts val="0"/>
              </a:spcAft>
            </a:pPr>
            <a:endParaRPr sz="1775" dirty="0">
              <a:solidFill>
                <a:prstClr val="black"/>
              </a:solidFill>
              <a:latin typeface="Calibri"/>
              <a:cs typeface="Lucida Sans Unicode"/>
            </a:endParaRPr>
          </a:p>
          <a:p>
            <a:pPr marR="5715" algn="ctr" defTabSz="457200" eaLnBrk="1" fontAlgn="auto" hangingPunct="1">
              <a:spcBef>
                <a:spcPts val="0"/>
              </a:spcBef>
              <a:spcAft>
                <a:spcPts val="0"/>
              </a:spcAft>
              <a:tabLst>
                <a:tab pos="564833" algn="l"/>
              </a:tabLst>
            </a:pPr>
            <a:r>
              <a:rPr sz="1650" b="1" spc="20" dirty="0">
                <a:solidFill>
                  <a:srgbClr val="741112"/>
                </a:solidFill>
                <a:latin typeface="Calibri"/>
                <a:cs typeface="Calibri"/>
              </a:rPr>
              <a:t>Email	</a:t>
            </a:r>
            <a:r>
              <a:rPr sz="1650" b="1" spc="8" dirty="0">
                <a:solidFill>
                  <a:srgbClr val="741112"/>
                </a:solidFill>
                <a:latin typeface="Calibri"/>
                <a:cs typeface="Calibri"/>
              </a:rPr>
              <a:t>Address</a:t>
            </a:r>
            <a:endParaRPr lang="en-US" sz="16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R="5715" algn="ctr" defTabSz="457200" eaLnBrk="1" fontAlgn="auto" hangingPunct="1">
              <a:spcBef>
                <a:spcPts val="1330"/>
              </a:spcBef>
              <a:spcAft>
                <a:spcPts val="0"/>
              </a:spcAft>
            </a:pPr>
            <a:r>
              <a:rPr lang="en-US" sz="1500" spc="-10" dirty="0">
                <a:solidFill>
                  <a:srgbClr val="741112"/>
                </a:solidFill>
                <a:latin typeface="Calibri"/>
                <a:cs typeface="Lucida Sans Unicode"/>
                <a:hlinkClick r:id="rId3"/>
              </a:rPr>
              <a:t>Mark.Malone@state.sd.us</a:t>
            </a:r>
            <a:r>
              <a:rPr lang="en-US" sz="1500" spc="-10" dirty="0">
                <a:solidFill>
                  <a:srgbClr val="741112"/>
                </a:solidFill>
                <a:latin typeface="Calibri"/>
                <a:cs typeface="Lucida Sans Unicode"/>
              </a:rPr>
              <a:t> </a:t>
            </a:r>
            <a:endParaRPr lang="en-US" sz="1500" dirty="0">
              <a:solidFill>
                <a:prstClr val="black"/>
              </a:solidFill>
              <a:latin typeface="Calibri"/>
              <a:cs typeface="Lucida Sans Unicode"/>
            </a:endParaRPr>
          </a:p>
          <a:p>
            <a:pPr defTabSz="457200" eaLnBrk="1" fontAlgn="auto" hangingPunct="1">
              <a:spcBef>
                <a:spcPts val="3"/>
              </a:spcBef>
              <a:spcAft>
                <a:spcPts val="0"/>
              </a:spcAft>
            </a:pPr>
            <a:endParaRPr sz="1600" dirty="0">
              <a:solidFill>
                <a:prstClr val="black"/>
              </a:solidFill>
              <a:latin typeface="Calibri"/>
              <a:cs typeface="Lucida Sans Unicode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tabLst>
                <a:tab pos="627063" algn="l"/>
              </a:tabLst>
            </a:pPr>
            <a:r>
              <a:rPr sz="1650" b="1" dirty="0">
                <a:solidFill>
                  <a:srgbClr val="741112"/>
                </a:solidFill>
                <a:latin typeface="Calibri"/>
                <a:cs typeface="Calibri"/>
              </a:rPr>
              <a:t>Phone	</a:t>
            </a:r>
            <a:r>
              <a:rPr sz="1650" b="1" spc="13" dirty="0">
                <a:solidFill>
                  <a:srgbClr val="741112"/>
                </a:solidFill>
                <a:latin typeface="Calibri"/>
                <a:cs typeface="Calibri"/>
              </a:rPr>
              <a:t>Number</a:t>
            </a:r>
            <a:endParaRPr sz="165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457200" eaLnBrk="1" fontAlgn="auto" hangingPunct="1">
              <a:spcBef>
                <a:spcPts val="1330"/>
              </a:spcBef>
              <a:spcAft>
                <a:spcPts val="0"/>
              </a:spcAft>
            </a:pPr>
            <a:r>
              <a:rPr lang="en-US" sz="1500" spc="-30" dirty="0">
                <a:solidFill>
                  <a:srgbClr val="741112"/>
                </a:solidFill>
                <a:latin typeface="Calibri"/>
                <a:cs typeface="Lucida Sans Unicode"/>
              </a:rPr>
              <a:t>(605) 773 5409</a:t>
            </a:r>
          </a:p>
          <a:p>
            <a:pPr algn="ctr" defTabSz="457200" eaLnBrk="1" fontAlgn="auto" hangingPunct="1">
              <a:spcBef>
                <a:spcPts val="133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41112"/>
                </a:solidFill>
                <a:latin typeface="Calibri"/>
                <a:cs typeface="Calibri"/>
              </a:rPr>
              <a:t>Website (Project Information)</a:t>
            </a:r>
          </a:p>
          <a:p>
            <a:pPr algn="ctr" defTabSz="457200" eaLnBrk="1" fontAlgn="auto" hangingPunct="1">
              <a:spcBef>
                <a:spcPts val="1330"/>
              </a:spcBef>
              <a:spcAft>
                <a:spcPts val="0"/>
              </a:spcAft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https://dot.sd.gov/projects-studies/projects/public-meetings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1330"/>
              </a:spcBef>
              <a:spcAft>
                <a:spcPts val="0"/>
              </a:spcAft>
            </a:pPr>
            <a:endParaRPr lang="en-US" sz="1600" b="1" dirty="0">
              <a:solidFill>
                <a:srgbClr val="741112"/>
              </a:solidFill>
              <a:latin typeface="Calibri"/>
              <a:cs typeface="Calibri"/>
            </a:endParaRPr>
          </a:p>
          <a:p>
            <a:pPr algn="ctr" defTabSz="457200" eaLnBrk="1" fontAlgn="auto" hangingPunct="1">
              <a:spcBef>
                <a:spcPts val="133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457200" eaLnBrk="1" fontAlgn="auto" hangingPunct="1">
              <a:spcBef>
                <a:spcPts val="1330"/>
              </a:spcBef>
              <a:spcAft>
                <a:spcPts val="0"/>
              </a:spcAft>
            </a:pPr>
            <a:endParaRPr sz="1500" dirty="0">
              <a:solidFill>
                <a:prstClr val="black"/>
              </a:solidFill>
              <a:latin typeface="Calibri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5317" y="5421399"/>
            <a:ext cx="547687" cy="471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53E048-DBF5-4B68-8995-D55C0CB4B78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0417" r="10417" b="11111"/>
          <a:stretch/>
        </p:blipFill>
        <p:spPr bwMode="auto">
          <a:xfrm>
            <a:off x="827483" y="3702895"/>
            <a:ext cx="914400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884" y="1043372"/>
            <a:ext cx="8244916" cy="49323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400" b="1" dirty="0">
                <a:effectLst/>
              </a:rPr>
              <a:t>Involve the public in the design process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400" b="1" dirty="0">
                <a:effectLst/>
              </a:rPr>
              <a:t>Exchange ideas – listen and discuss concerns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400" b="1" dirty="0">
                <a:effectLst/>
              </a:rPr>
              <a:t>Provide a Project Overview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effectLst/>
              </a:rPr>
              <a:t>Background Information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effectLst/>
              </a:rPr>
              <a:t>Proposed Project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effectLst/>
              </a:rPr>
              <a:t>Project Schedule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400" b="1" dirty="0">
                <a:effectLst/>
              </a:rPr>
              <a:t>Gather Input and Comments</a:t>
            </a:r>
            <a:endParaRPr lang="en-US" altLang="en-US" sz="2400" dirty="0">
              <a:effectLst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8E06E0-CEF0-4C1F-9812-22CE610B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Why are we here?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6CAD3E1-6A96-419A-B327-0F4E5008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14218"/>
            <a:ext cx="2667000" cy="229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37BF266-B82B-4F8F-98D9-9E2E4788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60766"/>
            <a:ext cx="3200400" cy="222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861CE8CF-74C0-4257-AAD8-59F61FF5377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8626" y="5913276"/>
            <a:ext cx="1095374" cy="942974"/>
          </a:xfrm>
          <a:prstGeom prst="rect">
            <a:avLst/>
          </a:prstGeom>
        </p:spPr>
      </p:pic>
    </p:spTree>
  </p:cSld>
  <p:clrMapOvr>
    <a:masterClrMapping/>
  </p:clrMapOvr>
  <p:transition advTm="2703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96036" y="5048027"/>
            <a:ext cx="391894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buClr>
                <a:schemeClr val="tx2">
                  <a:lumMod val="90000"/>
                </a:schemeClr>
              </a:buClr>
              <a:defRPr/>
            </a:pPr>
            <a:endParaRPr lang="en-US" altLang="en-US" sz="3600" b="1" dirty="0">
              <a:effectLst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9532" y="986756"/>
            <a:ext cx="7615772" cy="262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Narrow Shoulders – 2 &amp; 3 feet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Narrow Right Of Way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Vertical Curves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Pavement Condition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Shallow Ditches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Snow Drifting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9F9B876-80AF-4616-B15E-68E5A2432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Highway Deficiencies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09C212-A7FC-4C51-BC36-E5B48CF1B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" y="4757113"/>
            <a:ext cx="5870609" cy="2096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0AC88C-9C15-49B9-9340-99CF486EF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539" y="2271684"/>
            <a:ext cx="4304461" cy="2096302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953FB822-42F4-4E3F-95DC-2351BD05082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7148" y="5910441"/>
            <a:ext cx="1095374" cy="942974"/>
          </a:xfrm>
          <a:prstGeom prst="rect">
            <a:avLst/>
          </a:prstGeom>
        </p:spPr>
      </p:pic>
    </p:spTree>
  </p:cSld>
  <p:clrMapOvr>
    <a:masterClrMapping/>
  </p:clrMapOvr>
  <p:transition advTm="3978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1A89509F-98D4-4DB7-81D7-974EA53C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Background Information</a:t>
            </a:r>
            <a:endParaRPr lang="en-US" altLang="en-US" sz="4800" kern="0" dirty="0">
              <a:effectLst/>
              <a:latin typeface="+mj-l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87CEF47-8BD2-442B-A0BC-4A0D32C9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7" y="1229054"/>
            <a:ext cx="8229600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Grading in 1947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Resurfaced in 1980 &amp; 2001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EDD74-B527-4867-9707-C71BFA99F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275194"/>
            <a:ext cx="4824537" cy="3570157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93D8B40A-92A6-4EEC-8B94-D35601B0143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89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D9CC0ED8-7FD1-4CB8-9E7F-BBFB9A1B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Traffic</a:t>
            </a:r>
            <a:endParaRPr lang="en-US" altLang="en-US" sz="4800" kern="0" dirty="0">
              <a:effectLst/>
              <a:latin typeface="+mj-l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994F5E3-A878-4A5C-B3D4-88E9A1D43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56" y="925513"/>
            <a:ext cx="8111888" cy="26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2020 Average Daily Traffic (ADT) = 565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25 Year Projected ADT = 664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13.9% Trucks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62605-29D4-4594-AA96-6C415FB1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6" y="3071582"/>
            <a:ext cx="8304416" cy="1806525"/>
          </a:xfrm>
          <a:prstGeom prst="rect">
            <a:avLst/>
          </a:prstGeom>
        </p:spPr>
      </p:pic>
      <p:pic>
        <p:nvPicPr>
          <p:cNvPr id="7" name="object 9">
            <a:extLst>
              <a:ext uri="{FF2B5EF4-FFF2-40B4-BE49-F238E27FC236}">
                <a16:creationId xmlns:a16="http://schemas.microsoft.com/office/drawing/2014/main" id="{AD2E1E97-7694-43A2-B791-8F12B5296A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8626" y="5919700"/>
            <a:ext cx="1095374" cy="942974"/>
          </a:xfrm>
          <a:prstGeom prst="rect">
            <a:avLst/>
          </a:prstGeom>
        </p:spPr>
      </p:pic>
    </p:spTree>
  </p:cSld>
  <p:clrMapOvr>
    <a:masterClrMapping/>
  </p:clrMapOvr>
  <p:transition advTm="1496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1778" y="965695"/>
            <a:ext cx="8748972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800" b="1" dirty="0">
                <a:effectLst/>
                <a:latin typeface="Arial (Body)"/>
              </a:rPr>
              <a:t>5 Year Period from 2016 to 2020</a:t>
            </a:r>
            <a:endParaRPr lang="en-US" altLang="en-US" sz="2400" b="1" dirty="0">
              <a:effectLst/>
              <a:latin typeface="Arial (Body)"/>
            </a:endParaRP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400" dirty="0">
                <a:effectLst/>
                <a:latin typeface="Arial (Body)"/>
              </a:rPr>
              <a:t>16 Reported Crashes</a:t>
            </a:r>
          </a:p>
          <a:p>
            <a:pPr lvl="2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1600" dirty="0">
                <a:effectLst/>
                <a:latin typeface="Arial (Body)"/>
              </a:rPr>
              <a:t> 9 Animal Hits</a:t>
            </a:r>
          </a:p>
          <a:p>
            <a:pPr lvl="2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1600" dirty="0">
                <a:effectLst/>
                <a:latin typeface="Arial (Body)"/>
              </a:rPr>
              <a:t> 1 Cross Centerline</a:t>
            </a:r>
          </a:p>
          <a:p>
            <a:pPr lvl="2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1600" dirty="0">
                <a:effectLst/>
                <a:latin typeface="Arial (Body)"/>
              </a:rPr>
              <a:t> 0 Overturn/Rollover</a:t>
            </a:r>
          </a:p>
          <a:p>
            <a:pPr lvl="2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1600" dirty="0">
                <a:effectLst/>
                <a:latin typeface="Arial (Body)"/>
              </a:rPr>
              <a:t> 3 Ran Off Road</a:t>
            </a:r>
          </a:p>
          <a:p>
            <a:pPr lvl="2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1600" dirty="0">
                <a:effectLst/>
                <a:latin typeface="Arial (Body)"/>
              </a:rPr>
              <a:t> 3 Other 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400" dirty="0">
                <a:effectLst/>
                <a:latin typeface="Arial (Body)"/>
              </a:rPr>
              <a:t>1 Fatality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400" dirty="0">
                <a:effectLst/>
                <a:latin typeface="Arial (Body)"/>
              </a:rPr>
              <a:t>4 Injuries</a:t>
            </a:r>
            <a:endParaRPr lang="en-US" altLang="en-US" sz="800" dirty="0">
              <a:effectLst/>
              <a:latin typeface="Arial (Body)"/>
            </a:endParaRPr>
          </a:p>
          <a:p>
            <a:pPr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800" b="1" dirty="0">
                <a:effectLst/>
                <a:latin typeface="Arial (Body)"/>
              </a:rPr>
              <a:t>Rural Major Arterial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000" dirty="0">
                <a:effectLst/>
                <a:latin typeface="Arial (Body)"/>
              </a:rPr>
              <a:t>Reported Crash Rate = 2.95  </a:t>
            </a:r>
          </a:p>
          <a:p>
            <a:pPr lvl="1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sz="2000" dirty="0">
                <a:effectLst/>
                <a:latin typeface="Arial (Body)"/>
              </a:rPr>
              <a:t>Statewide Weighted Crash Rate = 1.46</a:t>
            </a:r>
            <a:endParaRPr lang="en-US" altLang="en-US" sz="1600" dirty="0">
              <a:effectLst/>
              <a:latin typeface="Arial (Body)"/>
            </a:endParaRPr>
          </a:p>
          <a:p>
            <a:pPr marL="0" indent="0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None/>
              <a:defRPr/>
            </a:pPr>
            <a:r>
              <a:rPr lang="en-US" altLang="en-US" sz="2000" dirty="0">
                <a:effectLst/>
                <a:latin typeface="Arial (Body)"/>
              </a:rPr>
              <a:t>	(crashes per million vehicle miles of travel)</a:t>
            </a:r>
          </a:p>
          <a:p>
            <a:pPr marL="0" indent="0" eaLnBrk="1" hangingPunct="1">
              <a:spcBef>
                <a:spcPts val="600"/>
              </a:spcBef>
              <a:buClr>
                <a:schemeClr val="tx2">
                  <a:lumMod val="90000"/>
                </a:schemeClr>
              </a:buClr>
              <a:buNone/>
              <a:defRPr/>
            </a:pPr>
            <a:endParaRPr lang="en-US" altLang="en-US" sz="2000" b="1" dirty="0">
              <a:effectLst/>
              <a:latin typeface="Arial (Body)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EA48F56-EAF5-49FE-8257-ECD47FEE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64" y="11959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Reported Crash History  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5" name="Picture 2" descr="http://www.cliffprosser.com/Crash_test_3.JPG">
            <a:hlinkClick r:id="rId3"/>
            <a:extLst>
              <a:ext uri="{FF2B5EF4-FFF2-40B4-BE49-F238E27FC236}">
                <a16:creationId xmlns:a16="http://schemas.microsoft.com/office/drawing/2014/main" id="{6810A8A6-529C-46A8-864C-A8DCB0BF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5" y="1602252"/>
            <a:ext cx="2447764" cy="18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5955A5D0-EDB8-4F3C-9535-F19D684E81D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8626" y="5918828"/>
            <a:ext cx="1095374" cy="942974"/>
          </a:xfrm>
          <a:prstGeom prst="rect">
            <a:avLst/>
          </a:prstGeom>
        </p:spPr>
      </p:pic>
    </p:spTree>
  </p:cSld>
  <p:clrMapOvr>
    <a:masterClrMapping/>
  </p:clrMapOvr>
  <p:transition advTm="3839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1622" y="1160748"/>
            <a:ext cx="8560755" cy="50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Widen Roadway – 6 feet Shoulders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Flatten Highway Curves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Replace Culverts and Fence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 err="1">
                <a:effectLst/>
              </a:rPr>
              <a:t>Vetal</a:t>
            </a:r>
            <a:r>
              <a:rPr lang="en-US" altLang="en-US" b="1" dirty="0">
                <a:effectLst/>
              </a:rPr>
              <a:t> Improvements</a:t>
            </a:r>
          </a:p>
          <a:p>
            <a:pPr lvl="1"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Curb and gutter</a:t>
            </a:r>
          </a:p>
          <a:p>
            <a:pPr lvl="1"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Parking</a:t>
            </a:r>
          </a:p>
          <a:p>
            <a:pPr lvl="1"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Lighting</a:t>
            </a: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r>
              <a:rPr lang="en-US" altLang="en-US" b="1" dirty="0">
                <a:effectLst/>
              </a:rPr>
              <a:t>New Asphalt surfacing year after construction </a:t>
            </a:r>
            <a:endParaRPr lang="en-US" altLang="en-US" sz="2400" b="1" dirty="0">
              <a:effectLst/>
            </a:endParaRPr>
          </a:p>
          <a:p>
            <a:pPr eaLnBrk="1" hangingPunct="1">
              <a:spcBef>
                <a:spcPts val="1200"/>
              </a:spcBef>
              <a:buClr>
                <a:schemeClr val="tx2">
                  <a:lumMod val="90000"/>
                </a:schemeClr>
              </a:buClr>
              <a:defRPr/>
            </a:pPr>
            <a:endParaRPr lang="en-US" altLang="en-US" b="1" dirty="0">
              <a:effectLst/>
            </a:endParaRPr>
          </a:p>
          <a:p>
            <a:pPr eaLnBrk="1" hangingPunct="1"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  <a:defRPr/>
            </a:pPr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C0B288-A6AE-425A-A624-D161BE87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Proposed Improvements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5" name="object 9">
            <a:extLst>
              <a:ext uri="{FF2B5EF4-FFF2-40B4-BE49-F238E27FC236}">
                <a16:creationId xmlns:a16="http://schemas.microsoft.com/office/drawing/2014/main" id="{98682E33-38FB-4BC1-8146-EFC0CD1F1D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</p:cSld>
  <p:clrMapOvr>
    <a:masterClrMapping/>
  </p:clrMapOvr>
  <p:transition advTm="2417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179388" y="274638"/>
            <a:ext cx="467995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4800" b="1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39552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latin typeface="+mj-lt"/>
              </a:rPr>
              <a:t>Proposed Typical Section</a:t>
            </a:r>
            <a:endParaRPr lang="en-US" altLang="en-US" sz="4800" kern="0" dirty="0">
              <a:effectLst/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9BA9B-F0E1-4851-804D-90AFE6C4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73" y="1855788"/>
            <a:ext cx="8260654" cy="2514600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3D8F2BC4-A3D5-460F-80FF-B0F8E5635D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8626" y="5915026"/>
            <a:ext cx="1095374" cy="942974"/>
          </a:xfrm>
          <a:prstGeom prst="rect">
            <a:avLst/>
          </a:prstGeom>
        </p:spPr>
      </p:pic>
    </p:spTree>
  </p:cSld>
  <p:clrMapOvr>
    <a:masterClrMapping/>
  </p:clrMapOvr>
  <p:transition advTm="3459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5.6|9.6|2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2|1.2|3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9.2|10.2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9.2|10.2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9.2|10.2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8.9|7.8|24.6|7.7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4111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46011</TotalTime>
  <Words>665</Words>
  <Application>Microsoft Office PowerPoint</Application>
  <PresentationFormat>On-screen Show (4:3)</PresentationFormat>
  <Paragraphs>163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(Body)</vt:lpstr>
      <vt:lpstr>Calibri</vt:lpstr>
      <vt:lpstr>Lucida Sans Unicode</vt:lpstr>
      <vt:lpstr>Wingdings</vt:lpstr>
      <vt:lpstr>Wingdings 2</vt:lpstr>
      <vt:lpstr>Ripple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of Highway 10 in Eureka</dc:title>
  <dc:creator>trpr15230</dc:creator>
  <cp:lastModifiedBy>Brown, Andrew</cp:lastModifiedBy>
  <cp:revision>859</cp:revision>
  <cp:lastPrinted>2020-12-03T20:08:52Z</cp:lastPrinted>
  <dcterms:created xsi:type="dcterms:W3CDTF">2010-04-16T13:40:17Z</dcterms:created>
  <dcterms:modified xsi:type="dcterms:W3CDTF">2021-06-04T16:15:37Z</dcterms:modified>
</cp:coreProperties>
</file>